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4"/>
  </p:notesMasterIdLst>
  <p:handoutMasterIdLst>
    <p:handoutMasterId r:id="rId65"/>
  </p:handoutMasterIdLst>
  <p:sldIdLst>
    <p:sldId id="256" r:id="rId2"/>
    <p:sldId id="257" r:id="rId3"/>
    <p:sldId id="296" r:id="rId4"/>
    <p:sldId id="297" r:id="rId5"/>
    <p:sldId id="298" r:id="rId6"/>
    <p:sldId id="300" r:id="rId7"/>
    <p:sldId id="301" r:id="rId8"/>
    <p:sldId id="285" r:id="rId9"/>
    <p:sldId id="277" r:id="rId10"/>
    <p:sldId id="286" r:id="rId11"/>
    <p:sldId id="287" r:id="rId12"/>
    <p:sldId id="288" r:id="rId13"/>
    <p:sldId id="302" r:id="rId14"/>
    <p:sldId id="303" r:id="rId15"/>
    <p:sldId id="304" r:id="rId16"/>
    <p:sldId id="305" r:id="rId17"/>
    <p:sldId id="294" r:id="rId18"/>
    <p:sldId id="271" r:id="rId19"/>
    <p:sldId id="276" r:id="rId20"/>
    <p:sldId id="278" r:id="rId21"/>
    <p:sldId id="259" r:id="rId22"/>
    <p:sldId id="279" r:id="rId23"/>
    <p:sldId id="284" r:id="rId24"/>
    <p:sldId id="280" r:id="rId25"/>
    <p:sldId id="281" r:id="rId26"/>
    <p:sldId id="282" r:id="rId27"/>
    <p:sldId id="283" r:id="rId28"/>
    <p:sldId id="289" r:id="rId29"/>
    <p:sldId id="290" r:id="rId30"/>
    <p:sldId id="291" r:id="rId31"/>
    <p:sldId id="292" r:id="rId32"/>
    <p:sldId id="272" r:id="rId33"/>
    <p:sldId id="293" r:id="rId34"/>
    <p:sldId id="295" r:id="rId35"/>
    <p:sldId id="306" r:id="rId36"/>
    <p:sldId id="307" r:id="rId37"/>
    <p:sldId id="308" r:id="rId38"/>
    <p:sldId id="309" r:id="rId39"/>
    <p:sldId id="310" r:id="rId40"/>
    <p:sldId id="312" r:id="rId41"/>
    <p:sldId id="311" r:id="rId42"/>
    <p:sldId id="317" r:id="rId43"/>
    <p:sldId id="319" r:id="rId44"/>
    <p:sldId id="321" r:id="rId45"/>
    <p:sldId id="327" r:id="rId46"/>
    <p:sldId id="328" r:id="rId47"/>
    <p:sldId id="329" r:id="rId48"/>
    <p:sldId id="330" r:id="rId49"/>
    <p:sldId id="331" r:id="rId50"/>
    <p:sldId id="332" r:id="rId51"/>
    <p:sldId id="333" r:id="rId52"/>
    <p:sldId id="318" r:id="rId53"/>
    <p:sldId id="336" r:id="rId54"/>
    <p:sldId id="337" r:id="rId55"/>
    <p:sldId id="335" r:id="rId56"/>
    <p:sldId id="338" r:id="rId57"/>
    <p:sldId id="339" r:id="rId58"/>
    <p:sldId id="334" r:id="rId59"/>
    <p:sldId id="313" r:id="rId60"/>
    <p:sldId id="314" r:id="rId61"/>
    <p:sldId id="315" r:id="rId62"/>
    <p:sldId id="316"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83"/>
    <p:restoredTop sz="94658"/>
  </p:normalViewPr>
  <p:slideViewPr>
    <p:cSldViewPr snapToGrid="0">
      <p:cViewPr varScale="1">
        <p:scale>
          <a:sx n="90" d="100"/>
          <a:sy n="90" d="100"/>
        </p:scale>
        <p:origin x="224" y="1128"/>
      </p:cViewPr>
      <p:guideLst/>
    </p:cSldViewPr>
  </p:slid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FED653-7B04-10D2-E4A6-2263D70DA5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5ECE207-889F-8632-6D2A-8AD54604EE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E1B244-5E4C-0348-8382-0755ACCC0FC2}" type="datetimeFigureOut">
              <a:rPr lang="en-US" smtClean="0"/>
              <a:t>6/11/24</a:t>
            </a:fld>
            <a:endParaRPr lang="en-US" dirty="0"/>
          </a:p>
        </p:txBody>
      </p:sp>
      <p:sp>
        <p:nvSpPr>
          <p:cNvPr id="4" name="Footer Placeholder 3">
            <a:extLst>
              <a:ext uri="{FF2B5EF4-FFF2-40B4-BE49-F238E27FC236}">
                <a16:creationId xmlns:a16="http://schemas.microsoft.com/office/drawing/2014/main" id="{87E84D65-5CF2-3D60-0095-FB9E5CA9A2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07FE45-69D5-47F0-CB58-9C8C855233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93B907-8E21-2E40-BD50-476C4EADAD1A}" type="slidenum">
              <a:rPr lang="en-US" smtClean="0"/>
              <a:t>‹#›</a:t>
            </a:fld>
            <a:endParaRPr lang="en-US" dirty="0"/>
          </a:p>
        </p:txBody>
      </p:sp>
    </p:spTree>
    <p:extLst>
      <p:ext uri="{BB962C8B-B14F-4D97-AF65-F5344CB8AC3E}">
        <p14:creationId xmlns:p14="http://schemas.microsoft.com/office/powerpoint/2010/main" val="2521498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95F858-0C5D-344D-90AD-DBEE19136069}" type="datetimeFigureOut">
              <a:rPr lang="en-US" smtClean="0"/>
              <a:t>6/11/24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590377-9AB7-BE4E-B5A4-7BC5E2C22E46}" type="slidenum">
              <a:rPr lang="en-US" smtClean="0"/>
              <a:t>‹#›</a:t>
            </a:fld>
            <a:endParaRPr lang="en-US" dirty="0"/>
          </a:p>
        </p:txBody>
      </p:sp>
    </p:spTree>
    <p:extLst>
      <p:ext uri="{BB962C8B-B14F-4D97-AF65-F5344CB8AC3E}">
        <p14:creationId xmlns:p14="http://schemas.microsoft.com/office/powerpoint/2010/main" val="1650675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6</a:t>
            </a:fld>
            <a:endParaRPr lang="en-US" dirty="0"/>
          </a:p>
        </p:txBody>
      </p:sp>
    </p:spTree>
    <p:extLst>
      <p:ext uri="{BB962C8B-B14F-4D97-AF65-F5344CB8AC3E}">
        <p14:creationId xmlns:p14="http://schemas.microsoft.com/office/powerpoint/2010/main" val="4147845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37</a:t>
            </a:fld>
            <a:endParaRPr lang="en-US" dirty="0"/>
          </a:p>
        </p:txBody>
      </p:sp>
    </p:spTree>
    <p:extLst>
      <p:ext uri="{BB962C8B-B14F-4D97-AF65-F5344CB8AC3E}">
        <p14:creationId xmlns:p14="http://schemas.microsoft.com/office/powerpoint/2010/main" val="848134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38</a:t>
            </a:fld>
            <a:endParaRPr lang="en-US" dirty="0"/>
          </a:p>
        </p:txBody>
      </p:sp>
    </p:spTree>
    <p:extLst>
      <p:ext uri="{BB962C8B-B14F-4D97-AF65-F5344CB8AC3E}">
        <p14:creationId xmlns:p14="http://schemas.microsoft.com/office/powerpoint/2010/main" val="3546364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39</a:t>
            </a:fld>
            <a:endParaRPr lang="en-US" dirty="0"/>
          </a:p>
        </p:txBody>
      </p:sp>
    </p:spTree>
    <p:extLst>
      <p:ext uri="{BB962C8B-B14F-4D97-AF65-F5344CB8AC3E}">
        <p14:creationId xmlns:p14="http://schemas.microsoft.com/office/powerpoint/2010/main" val="4108952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40</a:t>
            </a:fld>
            <a:endParaRPr lang="en-US" dirty="0"/>
          </a:p>
        </p:txBody>
      </p:sp>
    </p:spTree>
    <p:extLst>
      <p:ext uri="{BB962C8B-B14F-4D97-AF65-F5344CB8AC3E}">
        <p14:creationId xmlns:p14="http://schemas.microsoft.com/office/powerpoint/2010/main" val="4217491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41</a:t>
            </a:fld>
            <a:endParaRPr lang="en-US" dirty="0"/>
          </a:p>
        </p:txBody>
      </p:sp>
    </p:spTree>
    <p:extLst>
      <p:ext uri="{BB962C8B-B14F-4D97-AF65-F5344CB8AC3E}">
        <p14:creationId xmlns:p14="http://schemas.microsoft.com/office/powerpoint/2010/main" val="3543695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42</a:t>
            </a:fld>
            <a:endParaRPr lang="en-US" dirty="0"/>
          </a:p>
        </p:txBody>
      </p:sp>
    </p:spTree>
    <p:extLst>
      <p:ext uri="{BB962C8B-B14F-4D97-AF65-F5344CB8AC3E}">
        <p14:creationId xmlns:p14="http://schemas.microsoft.com/office/powerpoint/2010/main" val="2130769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52</a:t>
            </a:fld>
            <a:endParaRPr lang="en-US" dirty="0"/>
          </a:p>
        </p:txBody>
      </p:sp>
    </p:spTree>
    <p:extLst>
      <p:ext uri="{BB962C8B-B14F-4D97-AF65-F5344CB8AC3E}">
        <p14:creationId xmlns:p14="http://schemas.microsoft.com/office/powerpoint/2010/main" val="633314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53</a:t>
            </a:fld>
            <a:endParaRPr lang="en-US" dirty="0"/>
          </a:p>
        </p:txBody>
      </p:sp>
    </p:spTree>
    <p:extLst>
      <p:ext uri="{BB962C8B-B14F-4D97-AF65-F5344CB8AC3E}">
        <p14:creationId xmlns:p14="http://schemas.microsoft.com/office/powerpoint/2010/main" val="1291304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54</a:t>
            </a:fld>
            <a:endParaRPr lang="en-US" dirty="0"/>
          </a:p>
        </p:txBody>
      </p:sp>
    </p:spTree>
    <p:extLst>
      <p:ext uri="{BB962C8B-B14F-4D97-AF65-F5344CB8AC3E}">
        <p14:creationId xmlns:p14="http://schemas.microsoft.com/office/powerpoint/2010/main" val="4078658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55</a:t>
            </a:fld>
            <a:endParaRPr lang="en-US" dirty="0"/>
          </a:p>
        </p:txBody>
      </p:sp>
    </p:spTree>
    <p:extLst>
      <p:ext uri="{BB962C8B-B14F-4D97-AF65-F5344CB8AC3E}">
        <p14:creationId xmlns:p14="http://schemas.microsoft.com/office/powerpoint/2010/main" val="176101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8</a:t>
            </a:fld>
            <a:endParaRPr lang="en-US" dirty="0"/>
          </a:p>
        </p:txBody>
      </p:sp>
    </p:spTree>
    <p:extLst>
      <p:ext uri="{BB962C8B-B14F-4D97-AF65-F5344CB8AC3E}">
        <p14:creationId xmlns:p14="http://schemas.microsoft.com/office/powerpoint/2010/main" val="4132902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56</a:t>
            </a:fld>
            <a:endParaRPr lang="en-US" dirty="0"/>
          </a:p>
        </p:txBody>
      </p:sp>
    </p:spTree>
    <p:extLst>
      <p:ext uri="{BB962C8B-B14F-4D97-AF65-F5344CB8AC3E}">
        <p14:creationId xmlns:p14="http://schemas.microsoft.com/office/powerpoint/2010/main" val="356733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57</a:t>
            </a:fld>
            <a:endParaRPr lang="en-US" dirty="0"/>
          </a:p>
        </p:txBody>
      </p:sp>
    </p:spTree>
    <p:extLst>
      <p:ext uri="{BB962C8B-B14F-4D97-AF65-F5344CB8AC3E}">
        <p14:creationId xmlns:p14="http://schemas.microsoft.com/office/powerpoint/2010/main" val="977927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58</a:t>
            </a:fld>
            <a:endParaRPr lang="en-US" dirty="0"/>
          </a:p>
        </p:txBody>
      </p:sp>
    </p:spTree>
    <p:extLst>
      <p:ext uri="{BB962C8B-B14F-4D97-AF65-F5344CB8AC3E}">
        <p14:creationId xmlns:p14="http://schemas.microsoft.com/office/powerpoint/2010/main" val="4222593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59</a:t>
            </a:fld>
            <a:endParaRPr lang="en-US" dirty="0"/>
          </a:p>
        </p:txBody>
      </p:sp>
    </p:spTree>
    <p:extLst>
      <p:ext uri="{BB962C8B-B14F-4D97-AF65-F5344CB8AC3E}">
        <p14:creationId xmlns:p14="http://schemas.microsoft.com/office/powerpoint/2010/main" val="1687073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60</a:t>
            </a:fld>
            <a:endParaRPr lang="en-US" dirty="0"/>
          </a:p>
        </p:txBody>
      </p:sp>
    </p:spTree>
    <p:extLst>
      <p:ext uri="{BB962C8B-B14F-4D97-AF65-F5344CB8AC3E}">
        <p14:creationId xmlns:p14="http://schemas.microsoft.com/office/powerpoint/2010/main" val="3992537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61</a:t>
            </a:fld>
            <a:endParaRPr lang="en-US" dirty="0"/>
          </a:p>
        </p:txBody>
      </p:sp>
    </p:spTree>
    <p:extLst>
      <p:ext uri="{BB962C8B-B14F-4D97-AF65-F5344CB8AC3E}">
        <p14:creationId xmlns:p14="http://schemas.microsoft.com/office/powerpoint/2010/main" val="1044209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62</a:t>
            </a:fld>
            <a:endParaRPr lang="en-US" dirty="0"/>
          </a:p>
        </p:txBody>
      </p:sp>
    </p:spTree>
    <p:extLst>
      <p:ext uri="{BB962C8B-B14F-4D97-AF65-F5344CB8AC3E}">
        <p14:creationId xmlns:p14="http://schemas.microsoft.com/office/powerpoint/2010/main" val="1325168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Helvetica Neue" panose="02000503000000020004" pitchFamily="2" charset="0"/>
              </a:rPr>
              <a:t>6bec40cf957de430a6f1f2baa056b99a4fac9ea0</a:t>
            </a: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11</a:t>
            </a:fld>
            <a:endParaRPr lang="en-US" dirty="0"/>
          </a:p>
        </p:txBody>
      </p:sp>
    </p:spTree>
    <p:extLst>
      <p:ext uri="{BB962C8B-B14F-4D97-AF65-F5344CB8AC3E}">
        <p14:creationId xmlns:p14="http://schemas.microsoft.com/office/powerpoint/2010/main" val="869508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Helvetica Neue" panose="02000503000000020004" pitchFamily="2" charset="0"/>
              </a:rPr>
              <a:t>6bec40cf957de430a6f1f2baa056b99a4fac9ea0</a:t>
            </a: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12</a:t>
            </a:fld>
            <a:endParaRPr lang="en-US" dirty="0"/>
          </a:p>
        </p:txBody>
      </p:sp>
    </p:spTree>
    <p:extLst>
      <p:ext uri="{BB962C8B-B14F-4D97-AF65-F5344CB8AC3E}">
        <p14:creationId xmlns:p14="http://schemas.microsoft.com/office/powerpoint/2010/main" val="10227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13</a:t>
            </a:fld>
            <a:endParaRPr lang="en-US" dirty="0"/>
          </a:p>
        </p:txBody>
      </p:sp>
    </p:spTree>
    <p:extLst>
      <p:ext uri="{BB962C8B-B14F-4D97-AF65-F5344CB8AC3E}">
        <p14:creationId xmlns:p14="http://schemas.microsoft.com/office/powerpoint/2010/main" val="3401064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Helvetica Neue" panose="02000503000000020004" pitchFamily="2" charset="0"/>
              </a:rPr>
              <a:t>6bec40cf957de430a6f1f2baa056b99a4fac9ea0</a:t>
            </a: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17</a:t>
            </a:fld>
            <a:endParaRPr lang="en-US" dirty="0"/>
          </a:p>
        </p:txBody>
      </p:sp>
    </p:spTree>
    <p:extLst>
      <p:ext uri="{BB962C8B-B14F-4D97-AF65-F5344CB8AC3E}">
        <p14:creationId xmlns:p14="http://schemas.microsoft.com/office/powerpoint/2010/main" val="2995868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18</a:t>
            </a:fld>
            <a:endParaRPr lang="en-US" dirty="0"/>
          </a:p>
        </p:txBody>
      </p:sp>
    </p:spTree>
    <p:extLst>
      <p:ext uri="{BB962C8B-B14F-4D97-AF65-F5344CB8AC3E}">
        <p14:creationId xmlns:p14="http://schemas.microsoft.com/office/powerpoint/2010/main" val="3355368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32</a:t>
            </a:fld>
            <a:endParaRPr lang="en-US" dirty="0"/>
          </a:p>
        </p:txBody>
      </p:sp>
    </p:spTree>
    <p:extLst>
      <p:ext uri="{BB962C8B-B14F-4D97-AF65-F5344CB8AC3E}">
        <p14:creationId xmlns:p14="http://schemas.microsoft.com/office/powerpoint/2010/main" val="1065210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35</a:t>
            </a:fld>
            <a:endParaRPr lang="en-US" dirty="0"/>
          </a:p>
        </p:txBody>
      </p:sp>
    </p:spTree>
    <p:extLst>
      <p:ext uri="{BB962C8B-B14F-4D97-AF65-F5344CB8AC3E}">
        <p14:creationId xmlns:p14="http://schemas.microsoft.com/office/powerpoint/2010/main" val="30949995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a:pPr/>
              <a:t>6/11/24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6/11/24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6/11/24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6/11/24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6/11/24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6/11/24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6/11/24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6/11/24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6/11/24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6/11/24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6/11/24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6/11/24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6/11/24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6/11/24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a:pPr/>
              <a:t>6/11/24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6/11/24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6/11/24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81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a:pPr/>
              <a:t>6/11/24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a:pPr/>
              <a:t>‹#›</a:t>
            </a:fld>
            <a:endParaRPr lang="en-US" dirty="0"/>
          </a:p>
        </p:txBody>
      </p:sp>
      <p:pic>
        <p:nvPicPr>
          <p:cNvPr id="1026" name="Picture 2">
            <a:extLst>
              <a:ext uri="{FF2B5EF4-FFF2-40B4-BE49-F238E27FC236}">
                <a16:creationId xmlns:a16="http://schemas.microsoft.com/office/drawing/2014/main" id="{EA3D5B31-949E-1755-B8D1-151320FDD10E}"/>
              </a:ext>
            </a:extLst>
          </p:cNvPr>
          <p:cNvPicPr>
            <a:picLocks noChangeAspect="1" noChangeArrowheads="1"/>
          </p:cNvPicPr>
          <p:nvPr userDrawn="1"/>
        </p:nvPicPr>
        <p:blipFill>
          <a:blip r:embed="rId20">
            <a:alphaModFix amt="17000"/>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FB6B304-1FAF-5155-043D-06CD45EF35C0}"/>
              </a:ext>
            </a:extLst>
          </p:cNvPr>
          <p:cNvPicPr>
            <a:picLocks noChangeAspect="1" noChangeArrowheads="1"/>
          </p:cNvPicPr>
          <p:nvPr userDrawn="1"/>
        </p:nvPicPr>
        <p:blipFill>
          <a:blip r:embed="rId21">
            <a:lum bright="70000" contrast="-70000"/>
            <a:extLst>
              <a:ext uri="{28A0092B-C50C-407E-A947-70E740481C1C}">
                <a14:useLocalDpi xmlns:a14="http://schemas.microsoft.com/office/drawing/2010/main" val="0"/>
              </a:ext>
            </a:extLst>
          </a:blip>
          <a:srcRect/>
          <a:stretch>
            <a:fillRect/>
          </a:stretch>
        </p:blipFill>
        <p:spPr bwMode="auto">
          <a:xfrm>
            <a:off x="9803397" y="6310672"/>
            <a:ext cx="2379785" cy="585427"/>
          </a:xfrm>
          <a:prstGeom prst="rect">
            <a:avLst/>
          </a:prstGeom>
          <a:noFill/>
        </p:spPr>
      </p:pic>
      <p:pic>
        <p:nvPicPr>
          <p:cNvPr id="8" name="Picture 7" descr="A white letters on a black background&#10;&#10;Description automatically generated">
            <a:extLst>
              <a:ext uri="{FF2B5EF4-FFF2-40B4-BE49-F238E27FC236}">
                <a16:creationId xmlns:a16="http://schemas.microsoft.com/office/drawing/2014/main" id="{0518475B-8E29-CA4F-C124-5B56750133DA}"/>
              </a:ext>
            </a:extLst>
          </p:cNvPr>
          <p:cNvPicPr>
            <a:picLocks noChangeAspect="1"/>
          </p:cNvPicPr>
          <p:nvPr userDrawn="1"/>
        </p:nvPicPr>
        <p:blipFill>
          <a:blip r:embed="rId22"/>
          <a:stretch>
            <a:fillRect/>
          </a:stretch>
        </p:blipFill>
        <p:spPr>
          <a:xfrm>
            <a:off x="98232" y="6302046"/>
            <a:ext cx="1684445" cy="483498"/>
          </a:xfrm>
          <a:prstGeom prst="rect">
            <a:avLst/>
          </a:prstGeom>
        </p:spPr>
      </p:pic>
      <p:sp>
        <p:nvSpPr>
          <p:cNvPr id="9" name="TextBox 8">
            <a:extLst>
              <a:ext uri="{FF2B5EF4-FFF2-40B4-BE49-F238E27FC236}">
                <a16:creationId xmlns:a16="http://schemas.microsoft.com/office/drawing/2014/main" id="{487AD41A-BDB2-FA59-EAE3-4380DF8CE9F4}"/>
              </a:ext>
            </a:extLst>
          </p:cNvPr>
          <p:cNvSpPr txBox="1"/>
          <p:nvPr>
            <p:extLst>
              <p:ext uri="{1162E1C5-73C7-4A58-AE30-91384D911F3F}">
                <p184:classification xmlns:p184="http://schemas.microsoft.com/office/powerpoint/2018/4/main" val="ftr"/>
              </p:ext>
            </p:extLst>
          </p:nvPr>
        </p:nvSpPr>
        <p:spPr>
          <a:xfrm>
            <a:off x="63500" y="6779260"/>
            <a:ext cx="6350" cy="15240"/>
          </a:xfrm>
          <a:prstGeom prst="rect">
            <a:avLst/>
          </a:prstGeom>
        </p:spPr>
        <p:txBody>
          <a:bodyPr horzOverflow="overflow" lIns="0" tIns="0" rIns="0" bIns="0">
            <a:spAutoFit/>
          </a:bodyPr>
          <a:lstStyle/>
          <a:p>
            <a:pPr algn="l"/>
            <a:r>
              <a:rPr lang="en-US" sz="100">
                <a:solidFill>
                  <a:srgbClr val="000000"/>
                </a:solidFill>
                <a:latin typeface="Calibri" panose="020F0502020204030204" pitchFamily="34" charset="0"/>
                <a:cs typeface="Calibri" panose="020F0502020204030204" pitchFamily="34" charset="0"/>
              </a:rPr>
              <a:t>-</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cisco.com/docs/service-apis/general-api-features/#general-api-features" TargetMode="External"/><Relationship Id="rId2" Type="http://schemas.openxmlformats.org/officeDocument/2006/relationships/hyperlink" Target="https://developer.cisco.com/docs/service-apis/services-apis-base-urls/"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cisco.com/meraki/api-v1/getting-started/#getting-started"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cisco.com/docs/nexus-dashboard-fabric-controller/12-2-1/getting-started/#getting-started"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4.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api.example.com/users"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microsoft.com/office/2007/relationships/hdphoto" Target="../media/hdphoto2.wdp"/></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microsoft.com/office/2007/relationships/hdphoto" Target="../media/hdphoto2.wdp"/></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microsoft.com/office/2007/relationships/hdphoto" Target="../media/hdphoto2.wdp"/></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0.svg"/></Relationships>
</file>

<file path=ppt/slides/_rels/slide60.xml.rels><?xml version="1.0" encoding="UTF-8" standalone="yes"?>
<Relationships xmlns="http://schemas.openxmlformats.org/package/2006/relationships"><Relationship Id="rId3" Type="http://schemas.openxmlformats.org/officeDocument/2006/relationships/hyperlink" Target="https://www.postman.com/alexstev/workspace/wastc-vfdw/"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2.jpg"/><Relationship Id="rId4" Type="http://schemas.microsoft.com/office/2007/relationships/hdphoto" Target="../media/hdphoto2.wdp"/></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3.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2.jpe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extLst>
              <a:ext uri="{BEBA8EAE-BF5A-486C-A8C5-ECC9F3942E4B}">
                <a14:imgProps xmlns:a14="http://schemas.microsoft.com/office/drawing/2010/main">
                  <a14:imgLayer r:embed="rId3">
                    <a14:imgEffect>
                      <a14:artisticCutout/>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4392-9B9D-277E-E062-FA0A4FAF0BAB}"/>
              </a:ext>
            </a:extLst>
          </p:cNvPr>
          <p:cNvSpPr>
            <a:spLocks noGrp="1"/>
          </p:cNvSpPr>
          <p:nvPr>
            <p:ph type="ctrTitle"/>
          </p:nvPr>
        </p:nvSpPr>
        <p:spPr>
          <a:xfrm>
            <a:off x="4687613" y="399688"/>
            <a:ext cx="7197726" cy="2421464"/>
          </a:xfrm>
        </p:spPr>
        <p:txBody>
          <a:bodyPr/>
          <a:lstStyle/>
          <a:p>
            <a:r>
              <a:rPr lang="en-US" cap="none" dirty="0">
                <a:latin typeface="Cisco Sans" panose="020B0503020201020303" pitchFamily="34" charset="0"/>
              </a:rPr>
              <a:t>Intro to REST APIs</a:t>
            </a:r>
          </a:p>
        </p:txBody>
      </p:sp>
      <p:sp>
        <p:nvSpPr>
          <p:cNvPr id="3" name="Subtitle 2">
            <a:extLst>
              <a:ext uri="{FF2B5EF4-FFF2-40B4-BE49-F238E27FC236}">
                <a16:creationId xmlns:a16="http://schemas.microsoft.com/office/drawing/2014/main" id="{8A6D65DE-7808-8B5A-3BFD-BD058D33C1B7}"/>
              </a:ext>
            </a:extLst>
          </p:cNvPr>
          <p:cNvSpPr>
            <a:spLocks noGrp="1"/>
          </p:cNvSpPr>
          <p:nvPr>
            <p:ph type="subTitle" idx="1"/>
          </p:nvPr>
        </p:nvSpPr>
        <p:spPr>
          <a:xfrm>
            <a:off x="4687613" y="2821152"/>
            <a:ext cx="7197726" cy="1405467"/>
          </a:xfrm>
        </p:spPr>
        <p:txBody>
          <a:bodyPr>
            <a:normAutofit/>
          </a:bodyPr>
          <a:lstStyle/>
          <a:p>
            <a:r>
              <a:rPr lang="en-US" cap="none" dirty="0"/>
              <a:t>Presenting: Dr. Aaron Hamachi and Alexander Stevenson</a:t>
            </a:r>
          </a:p>
          <a:p>
            <a:r>
              <a:rPr lang="en-US" cap="none" dirty="0"/>
              <a:t>Lab: Adrian Iliesiu</a:t>
            </a:r>
          </a:p>
        </p:txBody>
      </p:sp>
      <p:sp>
        <p:nvSpPr>
          <p:cNvPr id="5" name="TextBox 4">
            <a:extLst>
              <a:ext uri="{FF2B5EF4-FFF2-40B4-BE49-F238E27FC236}">
                <a16:creationId xmlns:a16="http://schemas.microsoft.com/office/drawing/2014/main" id="{3D5948C3-E6A7-7002-EC9C-545F69DFFC1E}"/>
              </a:ext>
            </a:extLst>
          </p:cNvPr>
          <p:cNvSpPr txBox="1"/>
          <p:nvPr/>
        </p:nvSpPr>
        <p:spPr>
          <a:xfrm>
            <a:off x="688428" y="6063307"/>
            <a:ext cx="10815144" cy="1169551"/>
          </a:xfrm>
          <a:prstGeom prst="rect">
            <a:avLst/>
          </a:prstGeom>
          <a:noFill/>
        </p:spPr>
        <p:txBody>
          <a:bodyPr wrap="square">
            <a:spAutoFit/>
          </a:bodyPr>
          <a:lstStyle/>
          <a:p>
            <a:pPr algn="ctr"/>
            <a:r>
              <a:rPr lang="en-US" sz="1400" dirty="0">
                <a:latin typeface="Cisco Sans" panose="020B0503020201020303" pitchFamily="34" charset="0"/>
              </a:rPr>
              <a:t>WASTC 2024 virtual Faculty Development Weeks (vFDW)</a:t>
            </a:r>
          </a:p>
          <a:p>
            <a:pPr algn="ctr"/>
            <a:r>
              <a:rPr lang="en-US" sz="1400" dirty="0">
                <a:latin typeface="Cisco Sans" panose="020B0503020201020303" pitchFamily="34" charset="0"/>
              </a:rPr>
              <a:t>2B – Set a New Course with DevNet Automation Technologies</a:t>
            </a:r>
          </a:p>
          <a:p>
            <a:pPr algn="ctr"/>
            <a:r>
              <a:rPr lang="en-US" sz="1400" dirty="0">
                <a:latin typeface="Cisco Sans" panose="020B0503020201020303" pitchFamily="34" charset="0"/>
              </a:rPr>
              <a:t>Week 2, June 24 – 28</a:t>
            </a:r>
          </a:p>
          <a:p>
            <a:pPr algn="ctr"/>
            <a:endParaRPr lang="en-US" sz="2800" dirty="0">
              <a:latin typeface="Cisco Sans" panose="020B0503020201020303" pitchFamily="34" charset="0"/>
            </a:endParaRPr>
          </a:p>
        </p:txBody>
      </p:sp>
    </p:spTree>
    <p:extLst>
      <p:ext uri="{BB962C8B-B14F-4D97-AF65-F5344CB8AC3E}">
        <p14:creationId xmlns:p14="http://schemas.microsoft.com/office/powerpoint/2010/main" val="3032026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114779" y="1885245"/>
            <a:ext cx="10131425" cy="4244622"/>
          </a:xfrm>
        </p:spPr>
        <p:txBody>
          <a:bodyPr>
            <a:normAutofit fontScale="90000"/>
          </a:bodyPr>
          <a:lstStyle/>
          <a:p>
            <a:r>
              <a:rPr lang="en-US" cap="none" dirty="0">
                <a:latin typeface="Cisco Sans" panose="020B0503020201020303" pitchFamily="34" charset="0"/>
              </a:rPr>
              <a:t>Base URLs</a:t>
            </a:r>
            <a:br>
              <a:rPr lang="en-US" cap="none" dirty="0">
                <a:latin typeface="Cisco Sans" panose="020B0503020201020303" pitchFamily="34" charset="0"/>
              </a:rPr>
            </a:br>
            <a:r>
              <a:rPr lang="en-US" cap="none" dirty="0">
                <a:latin typeface="Cisco Sans" panose="020B0503020201020303" pitchFamily="34" charset="0"/>
                <a:hlinkClick r:id="rId2"/>
              </a:rPr>
              <a:t>https://developer.cisco.com/docs/service-apis/services-apis-base-urls/</a:t>
            </a:r>
            <a:br>
              <a:rPr lang="en-US" cap="none" dirty="0">
                <a:latin typeface="Cisco Sans" panose="020B0503020201020303" pitchFamily="34" charset="0"/>
              </a:rPr>
            </a:br>
            <a:br>
              <a:rPr lang="en-US" cap="none" dirty="0">
                <a:latin typeface="Cisco Sans" panose="020B0503020201020303" pitchFamily="34" charset="0"/>
              </a:rPr>
            </a:br>
            <a:r>
              <a:rPr lang="en-US" cap="none" dirty="0">
                <a:latin typeface="Cisco Sans" panose="020B0503020201020303" pitchFamily="34" charset="0"/>
              </a:rPr>
              <a:t>API Features</a:t>
            </a:r>
            <a:br>
              <a:rPr lang="en-US" cap="none" dirty="0">
                <a:latin typeface="Cisco Sans" panose="020B0503020201020303" pitchFamily="34" charset="0"/>
              </a:rPr>
            </a:br>
            <a:r>
              <a:rPr lang="en-US" cap="none" dirty="0">
                <a:latin typeface="Cisco Sans" panose="020B0503020201020303" pitchFamily="34" charset="0"/>
                <a:hlinkClick r:id="rId3"/>
              </a:rPr>
              <a:t>https://developer.cisco.com/docs/service-apis/general-api-features/#general-api-features</a:t>
            </a:r>
            <a:br>
              <a:rPr lang="en-US" cap="none" dirty="0">
                <a:latin typeface="Cisco Sans" panose="020B0503020201020303" pitchFamily="34" charset="0"/>
              </a:rPr>
            </a:br>
            <a:endParaRPr lang="en-US" cap="none" dirty="0">
              <a:latin typeface="Cisco Sans" panose="020B0503020201020303" pitchFamily="34" charset="0"/>
            </a:endParaRPr>
          </a:p>
        </p:txBody>
      </p:sp>
      <p:sp>
        <p:nvSpPr>
          <p:cNvPr id="3" name="Title 1">
            <a:extLst>
              <a:ext uri="{FF2B5EF4-FFF2-40B4-BE49-F238E27FC236}">
                <a16:creationId xmlns:a16="http://schemas.microsoft.com/office/drawing/2014/main" id="{454000F7-D69C-850A-0B66-FCD47BAD136A}"/>
              </a:ext>
            </a:extLst>
          </p:cNvPr>
          <p:cNvSpPr txBox="1">
            <a:spLocks/>
          </p:cNvSpPr>
          <p:nvPr/>
        </p:nvSpPr>
        <p:spPr>
          <a:xfrm>
            <a:off x="856369" y="169334"/>
            <a:ext cx="10648243" cy="1456267"/>
          </a:xfrm>
          <a:prstGeom prst="rect">
            <a:avLst/>
          </a:prstGeom>
          <a:effectLst/>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cap="none" dirty="0">
                <a:solidFill>
                  <a:schemeClr val="accent1">
                    <a:lumMod val="40000"/>
                    <a:lumOff val="60000"/>
                  </a:schemeClr>
                </a:solidFill>
                <a:latin typeface="Cisco Sans" panose="020B0503020201020303" pitchFamily="34" charset="0"/>
              </a:rPr>
              <a:t>Start by Studying the Documentation</a:t>
            </a:r>
          </a:p>
          <a:p>
            <a:pPr algn="ctr"/>
            <a:endParaRPr lang="en-US" cap="none" dirty="0">
              <a:solidFill>
                <a:schemeClr val="accent1">
                  <a:lumMod val="40000"/>
                  <a:lumOff val="60000"/>
                </a:schemeClr>
              </a:solidFill>
              <a:latin typeface="Cisco Sans" panose="020B0503020201020303" pitchFamily="34" charset="0"/>
            </a:endParaRPr>
          </a:p>
          <a:p>
            <a:pPr algn="ctr"/>
            <a:r>
              <a:rPr lang="en-US" cap="none" dirty="0">
                <a:latin typeface="Cisco Sans" panose="020B0503020201020303" pitchFamily="34" charset="0"/>
              </a:rPr>
              <a:t>Documentation for Cisco Services APIs</a:t>
            </a:r>
          </a:p>
        </p:txBody>
      </p:sp>
    </p:spTree>
    <p:extLst>
      <p:ext uri="{BB962C8B-B14F-4D97-AF65-F5344CB8AC3E}">
        <p14:creationId xmlns:p14="http://schemas.microsoft.com/office/powerpoint/2010/main" val="3969134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114779" y="1885245"/>
            <a:ext cx="10131425" cy="4244622"/>
          </a:xfrm>
        </p:spPr>
        <p:txBody>
          <a:bodyPr>
            <a:normAutofit/>
          </a:bodyPr>
          <a:lstStyle/>
          <a:p>
            <a:r>
              <a:rPr lang="en-US" sz="3200" cap="none" dirty="0">
                <a:latin typeface="Cisco Sans" panose="020B0503020201020303" pitchFamily="34" charset="0"/>
              </a:rPr>
              <a:t>Getting Started</a:t>
            </a:r>
            <a:br>
              <a:rPr lang="en-US" sz="3200" cap="none" dirty="0">
                <a:latin typeface="Cisco Sans" panose="020B0503020201020303" pitchFamily="34" charset="0"/>
              </a:rPr>
            </a:br>
            <a:r>
              <a:rPr lang="en-US" sz="3200" cap="none" dirty="0">
                <a:latin typeface="Cisco Sans" panose="020B0503020201020303" pitchFamily="34" charset="0"/>
                <a:hlinkClick r:id="rId3"/>
              </a:rPr>
              <a:t>https://developer.cisco.com/meraki/api-v1/getting-started/#getting-started</a:t>
            </a:r>
            <a:br>
              <a:rPr lang="en-US" sz="3200" cap="none" dirty="0">
                <a:latin typeface="Cisco Sans" panose="020B0503020201020303" pitchFamily="34" charset="0"/>
              </a:rPr>
            </a:br>
            <a:br>
              <a:rPr lang="en-US" sz="3200" cap="none" dirty="0">
                <a:latin typeface="Cisco Sans" panose="020B0503020201020303" pitchFamily="34" charset="0"/>
              </a:rPr>
            </a:br>
            <a:br>
              <a:rPr lang="en-US" cap="none" dirty="0">
                <a:latin typeface="Cisco Sans" panose="020B0503020201020303" pitchFamily="34" charset="0"/>
              </a:rPr>
            </a:br>
            <a:endParaRPr lang="en-US" cap="none" dirty="0">
              <a:latin typeface="Cisco Sans" panose="020B0503020201020303" pitchFamily="34" charset="0"/>
            </a:endParaRPr>
          </a:p>
        </p:txBody>
      </p:sp>
      <p:sp>
        <p:nvSpPr>
          <p:cNvPr id="3" name="Title 1">
            <a:extLst>
              <a:ext uri="{FF2B5EF4-FFF2-40B4-BE49-F238E27FC236}">
                <a16:creationId xmlns:a16="http://schemas.microsoft.com/office/drawing/2014/main" id="{454000F7-D69C-850A-0B66-FCD47BAD136A}"/>
              </a:ext>
            </a:extLst>
          </p:cNvPr>
          <p:cNvSpPr txBox="1">
            <a:spLocks/>
          </p:cNvSpPr>
          <p:nvPr/>
        </p:nvSpPr>
        <p:spPr>
          <a:xfrm>
            <a:off x="856369" y="225778"/>
            <a:ext cx="10648243" cy="1456267"/>
          </a:xfrm>
          <a:prstGeom prst="rect">
            <a:avLst/>
          </a:prstGeom>
          <a:effectLst/>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cap="none" dirty="0">
                <a:solidFill>
                  <a:schemeClr val="accent1">
                    <a:lumMod val="40000"/>
                    <a:lumOff val="60000"/>
                  </a:schemeClr>
                </a:solidFill>
                <a:latin typeface="Cisco Sans" panose="020B0503020201020303" pitchFamily="34" charset="0"/>
              </a:rPr>
              <a:t>Start by Studying the Documentation</a:t>
            </a:r>
          </a:p>
          <a:p>
            <a:pPr algn="ctr"/>
            <a:endParaRPr lang="en-US" cap="none" dirty="0">
              <a:solidFill>
                <a:schemeClr val="accent1">
                  <a:lumMod val="40000"/>
                  <a:lumOff val="60000"/>
                </a:schemeClr>
              </a:solidFill>
              <a:latin typeface="Cisco Sans" panose="020B0503020201020303" pitchFamily="34" charset="0"/>
            </a:endParaRPr>
          </a:p>
          <a:p>
            <a:pPr algn="ctr"/>
            <a:r>
              <a:rPr lang="en-US" cap="none" dirty="0">
                <a:latin typeface="Cisco Sans" panose="020B0503020201020303" pitchFamily="34" charset="0"/>
              </a:rPr>
              <a:t>Documentation for Meraki Dashboard API</a:t>
            </a:r>
          </a:p>
        </p:txBody>
      </p:sp>
    </p:spTree>
    <p:extLst>
      <p:ext uri="{BB962C8B-B14F-4D97-AF65-F5344CB8AC3E}">
        <p14:creationId xmlns:p14="http://schemas.microsoft.com/office/powerpoint/2010/main" val="2933220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126068" y="2257778"/>
            <a:ext cx="10131425" cy="4244622"/>
          </a:xfrm>
        </p:spPr>
        <p:txBody>
          <a:bodyPr>
            <a:normAutofit/>
          </a:bodyPr>
          <a:lstStyle/>
          <a:p>
            <a:r>
              <a:rPr lang="en-US" sz="3200" cap="none" dirty="0">
                <a:latin typeface="Cisco Sans" panose="020B0503020201020303" pitchFamily="34" charset="0"/>
              </a:rPr>
              <a:t>Getting Started</a:t>
            </a:r>
            <a:br>
              <a:rPr lang="en-US" sz="3200" cap="none" dirty="0">
                <a:latin typeface="Cisco Sans" panose="020B0503020201020303" pitchFamily="34" charset="0"/>
              </a:rPr>
            </a:br>
            <a:r>
              <a:rPr lang="en-US" sz="3200" cap="none" dirty="0">
                <a:latin typeface="Cisco Sans" panose="020B0503020201020303" pitchFamily="34" charset="0"/>
                <a:hlinkClick r:id="rId3"/>
              </a:rPr>
              <a:t>https://developer.cisco.com/docs/nexus-dashboard-fabric-controller/12-2-1/getting-started/#getting-started</a:t>
            </a:r>
            <a:br>
              <a:rPr lang="en-US" sz="3200" cap="none" dirty="0">
                <a:latin typeface="Cisco Sans" panose="020B0503020201020303" pitchFamily="34" charset="0"/>
              </a:rPr>
            </a:br>
            <a:br>
              <a:rPr lang="en-US" cap="none" dirty="0">
                <a:latin typeface="Cisco Sans" panose="020B0503020201020303" pitchFamily="34" charset="0"/>
              </a:rPr>
            </a:br>
            <a:br>
              <a:rPr lang="en-US" cap="none" dirty="0">
                <a:latin typeface="Cisco Sans" panose="020B0503020201020303" pitchFamily="34" charset="0"/>
              </a:rPr>
            </a:br>
            <a:endParaRPr lang="en-US" cap="none" dirty="0">
              <a:latin typeface="Cisco Sans" panose="020B0503020201020303" pitchFamily="34" charset="0"/>
            </a:endParaRPr>
          </a:p>
        </p:txBody>
      </p:sp>
      <p:sp>
        <p:nvSpPr>
          <p:cNvPr id="3" name="Title 1">
            <a:extLst>
              <a:ext uri="{FF2B5EF4-FFF2-40B4-BE49-F238E27FC236}">
                <a16:creationId xmlns:a16="http://schemas.microsoft.com/office/drawing/2014/main" id="{454000F7-D69C-850A-0B66-FCD47BAD136A}"/>
              </a:ext>
            </a:extLst>
          </p:cNvPr>
          <p:cNvSpPr txBox="1">
            <a:spLocks/>
          </p:cNvSpPr>
          <p:nvPr/>
        </p:nvSpPr>
        <p:spPr>
          <a:xfrm>
            <a:off x="112889" y="191911"/>
            <a:ext cx="11966222" cy="1365956"/>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000" cap="none" dirty="0">
                <a:solidFill>
                  <a:schemeClr val="accent1">
                    <a:lumMod val="40000"/>
                    <a:lumOff val="60000"/>
                  </a:schemeClr>
                </a:solidFill>
                <a:latin typeface="Cisco Sans" panose="020B0503020201020303" pitchFamily="34" charset="0"/>
              </a:rPr>
              <a:t>Start by Studying the Documentation</a:t>
            </a:r>
          </a:p>
          <a:p>
            <a:pPr algn="ctr"/>
            <a:endParaRPr lang="en-US" sz="3000" cap="none" dirty="0">
              <a:solidFill>
                <a:schemeClr val="accent1">
                  <a:lumMod val="40000"/>
                  <a:lumOff val="60000"/>
                </a:schemeClr>
              </a:solidFill>
              <a:latin typeface="Cisco Sans" panose="020B0503020201020303" pitchFamily="34" charset="0"/>
            </a:endParaRPr>
          </a:p>
          <a:p>
            <a:pPr algn="ctr"/>
            <a:r>
              <a:rPr lang="en-US" sz="3000" cap="none" dirty="0">
                <a:latin typeface="Cisco Sans" panose="020B0503020201020303" pitchFamily="34" charset="0"/>
              </a:rPr>
              <a:t>Documentation for Nexus Dashboard Fabric Controller API</a:t>
            </a:r>
          </a:p>
        </p:txBody>
      </p:sp>
    </p:spTree>
    <p:extLst>
      <p:ext uri="{BB962C8B-B14F-4D97-AF65-F5344CB8AC3E}">
        <p14:creationId xmlns:p14="http://schemas.microsoft.com/office/powerpoint/2010/main" val="3961299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a:xfrm>
            <a:off x="685800" y="3308581"/>
            <a:ext cx="10823028" cy="1468800"/>
          </a:xfrm>
        </p:spPr>
        <p:txBody>
          <a:bodyPr/>
          <a:lstStyle/>
          <a:p>
            <a:r>
              <a:rPr lang="en-US" cap="none" dirty="0">
                <a:latin typeface="Cisco Sans" panose="020B0503020201020303" pitchFamily="34" charset="0"/>
              </a:rPr>
              <a:t>Evolution of Web Services: SOAP vs. REST</a:t>
            </a:r>
          </a:p>
        </p:txBody>
      </p:sp>
    </p:spTree>
    <p:extLst>
      <p:ext uri="{BB962C8B-B14F-4D97-AF65-F5344CB8AC3E}">
        <p14:creationId xmlns:p14="http://schemas.microsoft.com/office/powerpoint/2010/main" val="300455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7288-EEA9-673C-2648-E31357ECFB66}"/>
              </a:ext>
            </a:extLst>
          </p:cNvPr>
          <p:cNvSpPr>
            <a:spLocks noGrp="1"/>
          </p:cNvSpPr>
          <p:nvPr>
            <p:ph type="title"/>
          </p:nvPr>
        </p:nvSpPr>
        <p:spPr>
          <a:xfrm>
            <a:off x="685801" y="321470"/>
            <a:ext cx="10131425" cy="992324"/>
          </a:xfrm>
        </p:spPr>
        <p:txBody>
          <a:bodyPr/>
          <a:lstStyle/>
          <a:p>
            <a:pPr algn="ctr"/>
            <a:r>
              <a:rPr lang="en-US" cap="none" dirty="0">
                <a:latin typeface="Cisco Sans" panose="020B0503020201020303" pitchFamily="34" charset="0"/>
              </a:rPr>
              <a:t>SOAP vs. REST</a:t>
            </a:r>
          </a:p>
        </p:txBody>
      </p:sp>
      <p:sp>
        <p:nvSpPr>
          <p:cNvPr id="3" name="Text Placeholder 2">
            <a:extLst>
              <a:ext uri="{FF2B5EF4-FFF2-40B4-BE49-F238E27FC236}">
                <a16:creationId xmlns:a16="http://schemas.microsoft.com/office/drawing/2014/main" id="{87157810-2CF8-86FF-7A0A-5100EE9E1347}"/>
              </a:ext>
            </a:extLst>
          </p:cNvPr>
          <p:cNvSpPr>
            <a:spLocks noGrp="1"/>
          </p:cNvSpPr>
          <p:nvPr>
            <p:ph type="body" idx="1"/>
          </p:nvPr>
        </p:nvSpPr>
        <p:spPr>
          <a:xfrm>
            <a:off x="829735" y="1462426"/>
            <a:ext cx="4709054" cy="576262"/>
          </a:xfrm>
        </p:spPr>
        <p:txBody>
          <a:bodyPr/>
          <a:lstStyle/>
          <a:p>
            <a:pPr algn="ctr"/>
            <a:r>
              <a:rPr lang="en-US" sz="2000" dirty="0">
                <a:solidFill>
                  <a:schemeClr val="accent1">
                    <a:lumMod val="40000"/>
                    <a:lumOff val="60000"/>
                  </a:schemeClr>
                </a:solidFill>
              </a:rPr>
              <a:t>SOAP (Simple Object Access Protocol)</a:t>
            </a:r>
          </a:p>
        </p:txBody>
      </p:sp>
      <p:sp>
        <p:nvSpPr>
          <p:cNvPr id="4" name="Content Placeholder 3">
            <a:extLst>
              <a:ext uri="{FF2B5EF4-FFF2-40B4-BE49-F238E27FC236}">
                <a16:creationId xmlns:a16="http://schemas.microsoft.com/office/drawing/2014/main" id="{B8C40628-4076-37D3-FC34-5F636415D8DE}"/>
              </a:ext>
            </a:extLst>
          </p:cNvPr>
          <p:cNvSpPr>
            <a:spLocks noGrp="1"/>
          </p:cNvSpPr>
          <p:nvPr>
            <p:ph sz="half" idx="2"/>
          </p:nvPr>
        </p:nvSpPr>
        <p:spPr>
          <a:xfrm>
            <a:off x="685801" y="2105892"/>
            <a:ext cx="4996923" cy="3378199"/>
          </a:xfrm>
        </p:spPr>
        <p:txBody>
          <a:bodyPr>
            <a:normAutofit fontScale="92500" lnSpcReduction="10000"/>
          </a:bodyPr>
          <a:lstStyle/>
          <a:p>
            <a:r>
              <a:rPr lang="en-US" sz="2400" dirty="0"/>
              <a:t>Protocol-based (uses XML)</a:t>
            </a:r>
          </a:p>
          <a:p>
            <a:r>
              <a:rPr lang="en-US" sz="2400" dirty="0"/>
              <a:t>Strict standards and high overhead</a:t>
            </a:r>
          </a:p>
          <a:p>
            <a:r>
              <a:rPr lang="en-US" sz="2400" dirty="0"/>
              <a:t>Requires SOAP envelope</a:t>
            </a:r>
          </a:p>
          <a:p>
            <a:r>
              <a:rPr lang="en-US" sz="2400" dirty="0"/>
              <a:t>Built-in error handling with fault elements</a:t>
            </a:r>
          </a:p>
          <a:p>
            <a:r>
              <a:rPr lang="en-US" sz="2400" dirty="0"/>
              <a:t>Security through WS-Security</a:t>
            </a:r>
          </a:p>
          <a:p>
            <a:r>
              <a:rPr lang="en-US" sz="2400" dirty="0"/>
              <a:t>Stateful operations possible</a:t>
            </a:r>
          </a:p>
          <a:p>
            <a:r>
              <a:rPr lang="en-US" sz="2400" dirty="0"/>
              <a:t>Less cache-friendly</a:t>
            </a:r>
          </a:p>
        </p:txBody>
      </p:sp>
      <p:sp>
        <p:nvSpPr>
          <p:cNvPr id="5" name="Text Placeholder 4">
            <a:extLst>
              <a:ext uri="{FF2B5EF4-FFF2-40B4-BE49-F238E27FC236}">
                <a16:creationId xmlns:a16="http://schemas.microsoft.com/office/drawing/2014/main" id="{57B4F89D-2433-3DC9-DC94-2F934F297D5D}"/>
              </a:ext>
            </a:extLst>
          </p:cNvPr>
          <p:cNvSpPr>
            <a:spLocks noGrp="1"/>
          </p:cNvSpPr>
          <p:nvPr>
            <p:ph type="body" sz="quarter" idx="3"/>
          </p:nvPr>
        </p:nvSpPr>
        <p:spPr>
          <a:xfrm>
            <a:off x="6096003" y="1462426"/>
            <a:ext cx="5118534" cy="576262"/>
          </a:xfrm>
        </p:spPr>
        <p:txBody>
          <a:bodyPr/>
          <a:lstStyle/>
          <a:p>
            <a:pPr algn="ctr"/>
            <a:r>
              <a:rPr lang="en-US" sz="2000" dirty="0">
                <a:solidFill>
                  <a:schemeClr val="accent1">
                    <a:lumMod val="40000"/>
                    <a:lumOff val="60000"/>
                  </a:schemeClr>
                </a:solidFill>
              </a:rPr>
              <a:t>REST (Representational State Transfer)</a:t>
            </a:r>
          </a:p>
        </p:txBody>
      </p:sp>
      <p:sp>
        <p:nvSpPr>
          <p:cNvPr id="6" name="Content Placeholder 5">
            <a:extLst>
              <a:ext uri="{FF2B5EF4-FFF2-40B4-BE49-F238E27FC236}">
                <a16:creationId xmlns:a16="http://schemas.microsoft.com/office/drawing/2014/main" id="{6649F256-25A2-C5E2-DEE4-844A248014B2}"/>
              </a:ext>
            </a:extLst>
          </p:cNvPr>
          <p:cNvSpPr>
            <a:spLocks noGrp="1"/>
          </p:cNvSpPr>
          <p:nvPr>
            <p:ph sz="quarter" idx="4"/>
          </p:nvPr>
        </p:nvSpPr>
        <p:spPr>
          <a:xfrm>
            <a:off x="5823482" y="2105892"/>
            <a:ext cx="5391055" cy="3236309"/>
          </a:xfrm>
        </p:spPr>
        <p:txBody>
          <a:bodyPr>
            <a:noAutofit/>
          </a:bodyPr>
          <a:lstStyle/>
          <a:p>
            <a:r>
              <a:rPr lang="en-US" sz="2000" dirty="0"/>
              <a:t>Architectural style (uses multiple formats including JSON, XML)</a:t>
            </a:r>
          </a:p>
          <a:p>
            <a:r>
              <a:rPr lang="en-US" sz="2000" dirty="0"/>
              <a:t>Flexible and lightweight</a:t>
            </a:r>
          </a:p>
          <a:p>
            <a:r>
              <a:rPr lang="en-US" sz="2000" dirty="0"/>
              <a:t>No envelope, directly uses HTTP methods</a:t>
            </a:r>
          </a:p>
          <a:p>
            <a:r>
              <a:rPr lang="en-US" sz="2000" dirty="0"/>
              <a:t>Uses standard HTTP status codes for errors</a:t>
            </a:r>
          </a:p>
          <a:p>
            <a:r>
              <a:rPr lang="en-US" sz="2000" dirty="0"/>
              <a:t>Security through HTTPS, OAuth, API keys, etc.</a:t>
            </a:r>
          </a:p>
          <a:p>
            <a:r>
              <a:rPr lang="en-US" sz="2000" dirty="0"/>
              <a:t>Stateless by design</a:t>
            </a:r>
          </a:p>
          <a:p>
            <a:r>
              <a:rPr lang="en-US" sz="2000" dirty="0"/>
              <a:t>Cacheable (improves scalability and performance)</a:t>
            </a:r>
          </a:p>
        </p:txBody>
      </p:sp>
    </p:spTree>
    <p:extLst>
      <p:ext uri="{BB962C8B-B14F-4D97-AF65-F5344CB8AC3E}">
        <p14:creationId xmlns:p14="http://schemas.microsoft.com/office/powerpoint/2010/main" val="2745563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685801" y="191911"/>
            <a:ext cx="10131425" cy="1456267"/>
          </a:xfrm>
        </p:spPr>
        <p:txBody>
          <a:bodyPr/>
          <a:lstStyle/>
          <a:p>
            <a:r>
              <a:rPr lang="en-US" cap="none" dirty="0">
                <a:solidFill>
                  <a:schemeClr val="accent1">
                    <a:lumMod val="40000"/>
                    <a:lumOff val="60000"/>
                  </a:schemeClr>
                </a:solidFill>
                <a:latin typeface="Cisco Sans" panose="020B0503020201020303" pitchFamily="34" charset="0"/>
              </a:rPr>
              <a:t>Transition from SOAP to REST</a:t>
            </a:r>
          </a:p>
        </p:txBody>
      </p:sp>
      <p:sp>
        <p:nvSpPr>
          <p:cNvPr id="4" name="TextBox 3">
            <a:extLst>
              <a:ext uri="{FF2B5EF4-FFF2-40B4-BE49-F238E27FC236}">
                <a16:creationId xmlns:a16="http://schemas.microsoft.com/office/drawing/2014/main" id="{FD5A07A0-81E3-9A5C-117D-91B9ECB8DD68}"/>
              </a:ext>
            </a:extLst>
          </p:cNvPr>
          <p:cNvSpPr txBox="1"/>
          <p:nvPr/>
        </p:nvSpPr>
        <p:spPr>
          <a:xfrm>
            <a:off x="916250" y="1932347"/>
            <a:ext cx="10715977" cy="2677656"/>
          </a:xfrm>
          <a:prstGeom prst="rect">
            <a:avLst/>
          </a:prstGeom>
          <a:noFill/>
        </p:spPr>
        <p:txBody>
          <a:bodyPr wrap="square">
            <a:spAutoFit/>
          </a:bodyPr>
          <a:lstStyle/>
          <a:p>
            <a:r>
              <a:rPr lang="en-US" sz="2800" dirty="0">
                <a:latin typeface="Cisco Sans" panose="020B0503020201020303" pitchFamily="34" charset="0"/>
              </a:rPr>
              <a:t>In the evolution of web services, we've seen a transition from the use of SOAP to REST. SOAP is a protocol that strictly adheres to XML and comes with a significant overhead due to its message envelope structure. It was the standard for web services due to its built-in error handling and security specifications.</a:t>
            </a:r>
          </a:p>
        </p:txBody>
      </p:sp>
    </p:spTree>
    <p:extLst>
      <p:ext uri="{BB962C8B-B14F-4D97-AF65-F5344CB8AC3E}">
        <p14:creationId xmlns:p14="http://schemas.microsoft.com/office/powerpoint/2010/main" val="1854539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620987" y="32324"/>
            <a:ext cx="11306502" cy="1456267"/>
          </a:xfrm>
        </p:spPr>
        <p:txBody>
          <a:bodyPr/>
          <a:lstStyle/>
          <a:p>
            <a:pPr algn="ctr"/>
            <a:r>
              <a:rPr lang="en-US" cap="none" dirty="0">
                <a:solidFill>
                  <a:schemeClr val="accent1">
                    <a:lumMod val="40000"/>
                    <a:lumOff val="60000"/>
                  </a:schemeClr>
                </a:solidFill>
                <a:latin typeface="Cisco Sans" panose="020B0503020201020303" pitchFamily="34" charset="0"/>
              </a:rPr>
              <a:t>Why REST has gained in popularity: </a:t>
            </a:r>
            <a:br>
              <a:rPr lang="en-US" cap="none" dirty="0">
                <a:solidFill>
                  <a:schemeClr val="accent1">
                    <a:lumMod val="40000"/>
                    <a:lumOff val="60000"/>
                  </a:schemeClr>
                </a:solidFill>
                <a:latin typeface="Cisco Sans" panose="020B0503020201020303" pitchFamily="34" charset="0"/>
              </a:rPr>
            </a:br>
            <a:r>
              <a:rPr lang="en-US" cap="none" dirty="0">
                <a:latin typeface="Cisco Sans" panose="020B0503020201020303" pitchFamily="34" charset="0"/>
              </a:rPr>
              <a:t>simplicity &amp; performance</a:t>
            </a:r>
          </a:p>
        </p:txBody>
      </p:sp>
      <p:sp>
        <p:nvSpPr>
          <p:cNvPr id="4" name="TextBox 3">
            <a:extLst>
              <a:ext uri="{FF2B5EF4-FFF2-40B4-BE49-F238E27FC236}">
                <a16:creationId xmlns:a16="http://schemas.microsoft.com/office/drawing/2014/main" id="{FD5A07A0-81E3-9A5C-117D-91B9ECB8DD68}"/>
              </a:ext>
            </a:extLst>
          </p:cNvPr>
          <p:cNvSpPr txBox="1"/>
          <p:nvPr/>
        </p:nvSpPr>
        <p:spPr>
          <a:xfrm>
            <a:off x="916249" y="1782880"/>
            <a:ext cx="10715977" cy="4154984"/>
          </a:xfrm>
          <a:prstGeom prst="rect">
            <a:avLst/>
          </a:prstGeom>
          <a:noFill/>
        </p:spPr>
        <p:txBody>
          <a:bodyPr wrap="square">
            <a:spAutoFit/>
          </a:bodyPr>
          <a:lstStyle/>
          <a:p>
            <a:r>
              <a:rPr lang="en-US" sz="2400" b="1" dirty="0">
                <a:solidFill>
                  <a:schemeClr val="accent1">
                    <a:lumMod val="40000"/>
                    <a:lumOff val="60000"/>
                  </a:schemeClr>
                </a:solidFill>
                <a:latin typeface="Cisco Sans" panose="020B0503020201020303" pitchFamily="34" charset="0"/>
              </a:rPr>
              <a:t>REST</a:t>
            </a:r>
            <a:r>
              <a:rPr lang="en-US" sz="2400" dirty="0">
                <a:solidFill>
                  <a:schemeClr val="accent1">
                    <a:lumMod val="40000"/>
                    <a:lumOff val="60000"/>
                  </a:schemeClr>
                </a:solidFill>
                <a:latin typeface="Cisco Sans" panose="020B0503020201020303" pitchFamily="34" charset="0"/>
              </a:rPr>
              <a:t> </a:t>
            </a:r>
            <a:r>
              <a:rPr lang="en-US" sz="2400" dirty="0">
                <a:latin typeface="Cisco Sans" panose="020B0503020201020303" pitchFamily="34" charset="0"/>
              </a:rPr>
              <a:t>is not a protocol but an architectural style that </a:t>
            </a:r>
            <a:r>
              <a:rPr lang="en-US" sz="2400" dirty="0">
                <a:solidFill>
                  <a:schemeClr val="accent1">
                    <a:lumMod val="40000"/>
                    <a:lumOff val="60000"/>
                  </a:schemeClr>
                </a:solidFill>
                <a:latin typeface="Cisco Sans" panose="020B0503020201020303" pitchFamily="34" charset="0"/>
              </a:rPr>
              <a:t>supports multiple data formats</a:t>
            </a:r>
            <a:r>
              <a:rPr lang="en-US" sz="2400" dirty="0">
                <a:latin typeface="Cisco Sans" panose="020B0503020201020303" pitchFamily="34" charset="0"/>
              </a:rPr>
              <a:t>, making it </a:t>
            </a:r>
            <a:r>
              <a:rPr lang="en-US" sz="2400" u="sng" dirty="0">
                <a:latin typeface="Cisco Sans" panose="020B0503020201020303" pitchFamily="34" charset="0"/>
              </a:rPr>
              <a:t>more flexible</a:t>
            </a:r>
            <a:r>
              <a:rPr lang="en-US" sz="2400" dirty="0">
                <a:latin typeface="Cisco Sans" panose="020B0503020201020303" pitchFamily="34" charset="0"/>
              </a:rPr>
              <a:t>. </a:t>
            </a:r>
          </a:p>
          <a:p>
            <a:endParaRPr lang="en-US" sz="2400" dirty="0">
              <a:latin typeface="Cisco Sans" panose="020B0503020201020303" pitchFamily="34" charset="0"/>
            </a:endParaRPr>
          </a:p>
          <a:p>
            <a:r>
              <a:rPr lang="en-US" sz="2400" dirty="0">
                <a:latin typeface="Cisco Sans" panose="020B0503020201020303" pitchFamily="34" charset="0"/>
              </a:rPr>
              <a:t>It directly leverages HTTP methods </a:t>
            </a:r>
            <a:r>
              <a:rPr lang="en-US" sz="2400" dirty="0">
                <a:solidFill>
                  <a:schemeClr val="accent1">
                    <a:lumMod val="40000"/>
                    <a:lumOff val="60000"/>
                  </a:schemeClr>
                </a:solidFill>
                <a:latin typeface="Cisco Sans" panose="020B0503020201020303" pitchFamily="34" charset="0"/>
              </a:rPr>
              <a:t>without the need for an envelope</a:t>
            </a:r>
            <a:r>
              <a:rPr lang="en-US" sz="2400" dirty="0">
                <a:latin typeface="Cisco Sans" panose="020B0503020201020303" pitchFamily="34" charset="0"/>
              </a:rPr>
              <a:t>, which </a:t>
            </a:r>
            <a:r>
              <a:rPr lang="en-US" sz="2400" u="sng" dirty="0">
                <a:latin typeface="Cisco Sans" panose="020B0503020201020303" pitchFamily="34" charset="0"/>
              </a:rPr>
              <a:t>reduces complexity and improves speed</a:t>
            </a:r>
            <a:r>
              <a:rPr lang="en-US" sz="2400" dirty="0">
                <a:latin typeface="Cisco Sans" panose="020B0503020201020303" pitchFamily="34" charset="0"/>
              </a:rPr>
              <a:t>. </a:t>
            </a:r>
          </a:p>
          <a:p>
            <a:endParaRPr lang="en-US" sz="2400" dirty="0">
              <a:latin typeface="Cisco Sans" panose="020B0503020201020303" pitchFamily="34" charset="0"/>
            </a:endParaRPr>
          </a:p>
          <a:p>
            <a:r>
              <a:rPr lang="en-US" sz="2400" dirty="0">
                <a:latin typeface="Cisco Sans" panose="020B0503020201020303" pitchFamily="34" charset="0"/>
              </a:rPr>
              <a:t>Unlike SOAP, REST is </a:t>
            </a:r>
            <a:r>
              <a:rPr lang="en-US" sz="2400" dirty="0">
                <a:solidFill>
                  <a:schemeClr val="accent1">
                    <a:lumMod val="40000"/>
                    <a:lumOff val="60000"/>
                  </a:schemeClr>
                </a:solidFill>
                <a:latin typeface="Cisco Sans" panose="020B0503020201020303" pitchFamily="34" charset="0"/>
              </a:rPr>
              <a:t>stateless</a:t>
            </a:r>
            <a:r>
              <a:rPr lang="en-US" sz="2400" dirty="0">
                <a:latin typeface="Cisco Sans" panose="020B0503020201020303" pitchFamily="34" charset="0"/>
              </a:rPr>
              <a:t>, which </a:t>
            </a:r>
            <a:r>
              <a:rPr lang="en-US" sz="2400" u="sng" dirty="0">
                <a:latin typeface="Cisco Sans" panose="020B0503020201020303" pitchFamily="34" charset="0"/>
              </a:rPr>
              <a:t>promotes scalability</a:t>
            </a:r>
            <a:r>
              <a:rPr lang="en-US" sz="2400" dirty="0">
                <a:latin typeface="Cisco Sans" panose="020B0503020201020303" pitchFamily="34" charset="0"/>
              </a:rPr>
              <a:t>, and its </a:t>
            </a:r>
            <a:r>
              <a:rPr lang="en-US" sz="2400" dirty="0">
                <a:solidFill>
                  <a:schemeClr val="accent1">
                    <a:lumMod val="40000"/>
                    <a:lumOff val="60000"/>
                  </a:schemeClr>
                </a:solidFill>
                <a:latin typeface="Cisco Sans" panose="020B0503020201020303" pitchFamily="34" charset="0"/>
              </a:rPr>
              <a:t>responses are cacheable</a:t>
            </a:r>
            <a:r>
              <a:rPr lang="en-US" sz="2400" dirty="0">
                <a:latin typeface="Cisco Sans" panose="020B0503020201020303" pitchFamily="34" charset="0"/>
              </a:rPr>
              <a:t>, </a:t>
            </a:r>
            <a:r>
              <a:rPr lang="en-US" sz="2400" u="sng" dirty="0">
                <a:latin typeface="Cisco Sans" panose="020B0503020201020303" pitchFamily="34" charset="0"/>
              </a:rPr>
              <a:t>enhancing performance</a:t>
            </a:r>
            <a:r>
              <a:rPr lang="en-US" sz="2400" dirty="0">
                <a:latin typeface="Cisco Sans" panose="020B0503020201020303" pitchFamily="34" charset="0"/>
              </a:rPr>
              <a:t>. </a:t>
            </a:r>
          </a:p>
          <a:p>
            <a:endParaRPr lang="en-US" sz="2400" dirty="0">
              <a:latin typeface="Cisco Sans" panose="020B0503020201020303" pitchFamily="34" charset="0"/>
            </a:endParaRPr>
          </a:p>
          <a:p>
            <a:r>
              <a:rPr lang="en-US" sz="2400" dirty="0">
                <a:latin typeface="Cisco Sans" panose="020B0503020201020303" pitchFamily="34" charset="0"/>
              </a:rPr>
              <a:t>The shift towards REST is largely driven by its lightweight nature and its ability to seamlessly integrate with modern web technologies.</a:t>
            </a:r>
          </a:p>
        </p:txBody>
      </p:sp>
    </p:spTree>
    <p:extLst>
      <p:ext uri="{BB962C8B-B14F-4D97-AF65-F5344CB8AC3E}">
        <p14:creationId xmlns:p14="http://schemas.microsoft.com/office/powerpoint/2010/main" val="4167872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54000F7-D69C-850A-0B66-FCD47BAD136A}"/>
              </a:ext>
            </a:extLst>
          </p:cNvPr>
          <p:cNvSpPr txBox="1">
            <a:spLocks/>
          </p:cNvSpPr>
          <p:nvPr/>
        </p:nvSpPr>
        <p:spPr>
          <a:xfrm>
            <a:off x="112889" y="191911"/>
            <a:ext cx="11966222" cy="1365956"/>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3000" cap="none" dirty="0">
              <a:solidFill>
                <a:schemeClr val="accent1">
                  <a:lumMod val="40000"/>
                  <a:lumOff val="60000"/>
                </a:schemeClr>
              </a:solidFill>
              <a:latin typeface="Cisco Sans" panose="020B0503020201020303" pitchFamily="34" charset="0"/>
            </a:endParaRPr>
          </a:p>
          <a:p>
            <a:pPr algn="ctr"/>
            <a:endParaRPr lang="en-US" sz="3000" cap="none" dirty="0">
              <a:solidFill>
                <a:schemeClr val="accent1">
                  <a:lumMod val="40000"/>
                  <a:lumOff val="60000"/>
                </a:schemeClr>
              </a:solidFill>
              <a:latin typeface="Cisco Sans" panose="020B0503020201020303" pitchFamily="34" charset="0"/>
            </a:endParaRPr>
          </a:p>
          <a:p>
            <a:pPr algn="ctr"/>
            <a:r>
              <a:rPr lang="en-US" sz="3000" cap="none" dirty="0">
                <a:latin typeface="Cisco Sans" panose="020B0503020201020303" pitchFamily="34" charset="0"/>
              </a:rPr>
              <a:t>Now that we’ve seen what an API is,</a:t>
            </a:r>
          </a:p>
          <a:p>
            <a:pPr algn="ctr"/>
            <a:r>
              <a:rPr lang="en-US" sz="3000" cap="none" dirty="0">
                <a:latin typeface="Cisco Sans" panose="020B0503020201020303" pitchFamily="34" charset="0"/>
              </a:rPr>
              <a:t>let’s take a step back and understand the RESTful architecture which our APIs flow through.</a:t>
            </a:r>
          </a:p>
        </p:txBody>
      </p:sp>
      <p:pic>
        <p:nvPicPr>
          <p:cNvPr id="7170" name="Picture 2" descr="Falling Stairs Gif Falling Stairs Funny Discover Shar - vrogue.co">
            <a:extLst>
              <a:ext uri="{FF2B5EF4-FFF2-40B4-BE49-F238E27FC236}">
                <a16:creationId xmlns:a16="http://schemas.microsoft.com/office/drawing/2014/main" id="{9BAE9908-F423-E359-FF65-0BE69C18B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689" y="2246489"/>
            <a:ext cx="6096000" cy="360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913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888"/>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a:xfrm>
            <a:off x="3259667" y="4098803"/>
            <a:ext cx="10131427" cy="1468800"/>
          </a:xfrm>
        </p:spPr>
        <p:txBody>
          <a:bodyPr/>
          <a:lstStyle/>
          <a:p>
            <a:r>
              <a:rPr lang="en-US" cap="none" dirty="0">
                <a:latin typeface="Cisco Sans" panose="020B0503020201020303" pitchFamily="34" charset="0"/>
              </a:rPr>
              <a:t>      REST Explained</a:t>
            </a:r>
          </a:p>
        </p:txBody>
      </p:sp>
      <p:pic>
        <p:nvPicPr>
          <p:cNvPr id="5" name="Picture 4">
            <a:extLst>
              <a:ext uri="{FF2B5EF4-FFF2-40B4-BE49-F238E27FC236}">
                <a16:creationId xmlns:a16="http://schemas.microsoft.com/office/drawing/2014/main" id="{1EA63484-6A86-19FE-AD7E-28611847E939}"/>
              </a:ext>
            </a:extLst>
          </p:cNvPr>
          <p:cNvPicPr>
            <a:picLocks noChangeAspect="1"/>
          </p:cNvPicPr>
          <p:nvPr/>
        </p:nvPicPr>
        <p:blipFill>
          <a:blip r:embed="rId5"/>
          <a:stretch>
            <a:fillRect/>
          </a:stretch>
        </p:blipFill>
        <p:spPr>
          <a:xfrm>
            <a:off x="2209800" y="215723"/>
            <a:ext cx="7772400" cy="4371975"/>
          </a:xfrm>
          <a:prstGeom prst="rect">
            <a:avLst/>
          </a:prstGeom>
        </p:spPr>
      </p:pic>
    </p:spTree>
    <p:extLst>
      <p:ext uri="{BB962C8B-B14F-4D97-AF65-F5344CB8AC3E}">
        <p14:creationId xmlns:p14="http://schemas.microsoft.com/office/powerpoint/2010/main" val="3582115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685801" y="191911"/>
            <a:ext cx="10131425" cy="1456267"/>
          </a:xfrm>
        </p:spPr>
        <p:txBody>
          <a:bodyPr/>
          <a:lstStyle/>
          <a:p>
            <a:r>
              <a:rPr lang="en-US" dirty="0">
                <a:latin typeface="Cisco Sans" panose="020B0503020201020303" pitchFamily="34" charset="0"/>
              </a:rPr>
              <a:t>REST</a:t>
            </a:r>
          </a:p>
        </p:txBody>
      </p:sp>
      <p:sp>
        <p:nvSpPr>
          <p:cNvPr id="4" name="TextBox 3">
            <a:extLst>
              <a:ext uri="{FF2B5EF4-FFF2-40B4-BE49-F238E27FC236}">
                <a16:creationId xmlns:a16="http://schemas.microsoft.com/office/drawing/2014/main" id="{FD5A07A0-81E3-9A5C-117D-91B9ECB8DD68}"/>
              </a:ext>
            </a:extLst>
          </p:cNvPr>
          <p:cNvSpPr txBox="1"/>
          <p:nvPr/>
        </p:nvSpPr>
        <p:spPr>
          <a:xfrm>
            <a:off x="979312" y="1501423"/>
            <a:ext cx="10715977" cy="4401205"/>
          </a:xfrm>
          <a:prstGeom prst="rect">
            <a:avLst/>
          </a:prstGeom>
          <a:noFill/>
        </p:spPr>
        <p:txBody>
          <a:bodyPr wrap="square">
            <a:spAutoFit/>
          </a:bodyPr>
          <a:lstStyle/>
          <a:p>
            <a:r>
              <a:rPr lang="en-US" sz="2800" dirty="0">
                <a:solidFill>
                  <a:schemeClr val="accent1">
                    <a:lumMod val="40000"/>
                    <a:lumOff val="60000"/>
                  </a:schemeClr>
                </a:solidFill>
                <a:latin typeface="Cisco Sans" panose="020B0503020201020303" pitchFamily="34" charset="0"/>
              </a:rPr>
              <a:t>REST</a:t>
            </a:r>
            <a:r>
              <a:rPr lang="en-US" sz="2800" dirty="0">
                <a:latin typeface="Cisco Sans" panose="020B0503020201020303" pitchFamily="34" charset="0"/>
              </a:rPr>
              <a:t> stands for </a:t>
            </a:r>
            <a:r>
              <a:rPr lang="en-US" sz="2800" dirty="0">
                <a:solidFill>
                  <a:schemeClr val="accent1">
                    <a:lumMod val="40000"/>
                    <a:lumOff val="60000"/>
                  </a:schemeClr>
                </a:solidFill>
                <a:latin typeface="Cisco Sans" panose="020B0503020201020303" pitchFamily="34" charset="0"/>
              </a:rPr>
              <a:t>RE</a:t>
            </a:r>
            <a:r>
              <a:rPr lang="en-US" sz="2800" dirty="0">
                <a:latin typeface="Cisco Sans" panose="020B0503020201020303" pitchFamily="34" charset="0"/>
              </a:rPr>
              <a:t>presentational </a:t>
            </a:r>
            <a:r>
              <a:rPr lang="en-US" sz="2800" dirty="0">
                <a:solidFill>
                  <a:schemeClr val="accent1">
                    <a:lumMod val="40000"/>
                    <a:lumOff val="60000"/>
                  </a:schemeClr>
                </a:solidFill>
                <a:latin typeface="Cisco Sans" panose="020B0503020201020303" pitchFamily="34" charset="0"/>
              </a:rPr>
              <a:t>S</a:t>
            </a:r>
            <a:r>
              <a:rPr lang="en-US" sz="2800" dirty="0">
                <a:latin typeface="Cisco Sans" panose="020B0503020201020303" pitchFamily="34" charset="0"/>
              </a:rPr>
              <a:t>tate </a:t>
            </a:r>
            <a:r>
              <a:rPr lang="en-US" sz="2800" dirty="0">
                <a:solidFill>
                  <a:schemeClr val="accent1">
                    <a:lumMod val="40000"/>
                    <a:lumOff val="60000"/>
                  </a:schemeClr>
                </a:solidFill>
                <a:latin typeface="Cisco Sans" panose="020B0503020201020303" pitchFamily="34" charset="0"/>
              </a:rPr>
              <a:t>T</a:t>
            </a:r>
            <a:r>
              <a:rPr lang="en-US" sz="2800" dirty="0">
                <a:latin typeface="Cisco Sans" panose="020B0503020201020303" pitchFamily="34" charset="0"/>
              </a:rPr>
              <a:t>ransfer and is just another use for the </a:t>
            </a:r>
            <a:r>
              <a:rPr lang="en-US" sz="2800" u="sng" dirty="0">
                <a:latin typeface="Cisco Sans" panose="020B0503020201020303" pitchFamily="34" charset="0"/>
              </a:rPr>
              <a:t>HTTP</a:t>
            </a:r>
            <a:r>
              <a:rPr lang="en-US" sz="2800" dirty="0">
                <a:latin typeface="Cisco Sans" panose="020B0503020201020303" pitchFamily="34" charset="0"/>
              </a:rPr>
              <a:t> Protocol where all requests and responses are sent over </a:t>
            </a:r>
            <a:r>
              <a:rPr lang="en-US" sz="2800" u="sng" dirty="0">
                <a:latin typeface="Cisco Sans" panose="020B0503020201020303" pitchFamily="34" charset="0"/>
              </a:rPr>
              <a:t>TCP/TLS </a:t>
            </a:r>
            <a:r>
              <a:rPr lang="en-US" sz="2800" dirty="0">
                <a:latin typeface="Cisco Sans" panose="020B0503020201020303" pitchFamily="34" charset="0"/>
              </a:rPr>
              <a:t>connections using </a:t>
            </a:r>
            <a:r>
              <a:rPr lang="en-US" sz="2800" u="sng" dirty="0">
                <a:latin typeface="Cisco Sans" panose="020B0503020201020303" pitchFamily="34" charset="0"/>
              </a:rPr>
              <a:t>text</a:t>
            </a:r>
            <a:r>
              <a:rPr lang="en-US" sz="2800" dirty="0">
                <a:latin typeface="Cisco Sans" panose="020B0503020201020303" pitchFamily="34" charset="0"/>
              </a:rPr>
              <a:t>.</a:t>
            </a:r>
          </a:p>
          <a:p>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REST is a </a:t>
            </a:r>
            <a:r>
              <a:rPr lang="en-US" sz="2800" dirty="0">
                <a:solidFill>
                  <a:schemeClr val="accent1">
                    <a:lumMod val="40000"/>
                    <a:lumOff val="60000"/>
                  </a:schemeClr>
                </a:solidFill>
                <a:latin typeface="Cisco Sans" panose="020B0503020201020303" pitchFamily="34" charset="0"/>
              </a:rPr>
              <a:t>client-server architecture</a:t>
            </a:r>
            <a:r>
              <a:rPr lang="en-US" sz="2800" dirty="0">
                <a:latin typeface="Cisco Sans" panose="020B0503020201020303" pitchFamily="34" charset="0"/>
              </a:rPr>
              <a:t>. </a:t>
            </a:r>
          </a:p>
          <a:p>
            <a:pPr marL="457200" indent="-457200">
              <a:buFont typeface="Arial" panose="020B0604020202020204" pitchFamily="34" charset="0"/>
              <a:buChar char="•"/>
            </a:pPr>
            <a:r>
              <a:rPr lang="en-US" sz="2800" dirty="0">
                <a:latin typeface="Cisco Sans" panose="020B0503020201020303" pitchFamily="34" charset="0"/>
              </a:rPr>
              <a:t>REST is </a:t>
            </a:r>
            <a:r>
              <a:rPr lang="en-US" sz="2800" dirty="0">
                <a:solidFill>
                  <a:schemeClr val="accent1">
                    <a:lumMod val="40000"/>
                    <a:lumOff val="60000"/>
                  </a:schemeClr>
                </a:solidFill>
                <a:latin typeface="Cisco Sans" panose="020B0503020201020303" pitchFamily="34" charset="0"/>
              </a:rPr>
              <a:t>stateless</a:t>
            </a:r>
            <a:r>
              <a:rPr lang="en-US" sz="2800" dirty="0">
                <a:latin typeface="Cisco Sans" panose="020B0503020201020303" pitchFamily="34" charset="0"/>
              </a:rPr>
              <a:t>.</a:t>
            </a:r>
          </a:p>
          <a:p>
            <a:pPr marL="457200" indent="-457200">
              <a:buFont typeface="Arial" panose="020B0604020202020204" pitchFamily="34" charset="0"/>
              <a:buChar char="•"/>
            </a:pPr>
            <a:r>
              <a:rPr lang="en-US" sz="2800" dirty="0">
                <a:latin typeface="Cisco Sans" panose="020B0503020201020303" pitchFamily="34" charset="0"/>
              </a:rPr>
              <a:t>REST is </a:t>
            </a:r>
            <a:r>
              <a:rPr lang="en-US" sz="2800" dirty="0">
                <a:solidFill>
                  <a:schemeClr val="accent1">
                    <a:lumMod val="40000"/>
                    <a:lumOff val="60000"/>
                  </a:schemeClr>
                </a:solidFill>
                <a:latin typeface="Cisco Sans" panose="020B0503020201020303" pitchFamily="34" charset="0"/>
              </a:rPr>
              <a:t>cacheable</a:t>
            </a:r>
            <a:r>
              <a:rPr lang="en-US" sz="2800" dirty="0">
                <a:latin typeface="Cisco Sans" panose="020B0503020201020303" pitchFamily="34" charset="0"/>
              </a:rPr>
              <a:t>.</a:t>
            </a:r>
          </a:p>
          <a:p>
            <a:pPr marL="457200" indent="-457200">
              <a:buFont typeface="Arial" panose="020B0604020202020204" pitchFamily="34" charset="0"/>
              <a:buChar char="•"/>
            </a:pPr>
            <a:r>
              <a:rPr lang="en-US" sz="2800" dirty="0">
                <a:latin typeface="Cisco Sans" panose="020B0503020201020303" pitchFamily="34" charset="0"/>
              </a:rPr>
              <a:t>REST provides a </a:t>
            </a:r>
            <a:r>
              <a:rPr lang="en-US" sz="2800" dirty="0">
                <a:solidFill>
                  <a:schemeClr val="accent1">
                    <a:lumMod val="40000"/>
                    <a:lumOff val="60000"/>
                  </a:schemeClr>
                </a:solidFill>
                <a:latin typeface="Cisco Sans" panose="020B0503020201020303" pitchFamily="34" charset="0"/>
              </a:rPr>
              <a:t>uniform interface </a:t>
            </a:r>
            <a:r>
              <a:rPr lang="en-US" sz="2800" dirty="0">
                <a:latin typeface="Cisco Sans" panose="020B0503020201020303" pitchFamily="34" charset="0"/>
              </a:rPr>
              <a:t>between components.</a:t>
            </a:r>
          </a:p>
          <a:p>
            <a:pPr marL="457200" indent="-457200">
              <a:buFont typeface="Arial" panose="020B0604020202020204" pitchFamily="34" charset="0"/>
              <a:buChar char="•"/>
            </a:pPr>
            <a:r>
              <a:rPr lang="en-US" sz="2800" dirty="0">
                <a:latin typeface="Cisco Sans" panose="020B0503020201020303" pitchFamily="34" charset="0"/>
              </a:rPr>
              <a:t>REST is a </a:t>
            </a:r>
            <a:r>
              <a:rPr lang="en-US" sz="2800" dirty="0">
                <a:solidFill>
                  <a:schemeClr val="accent1">
                    <a:lumMod val="40000"/>
                    <a:lumOff val="60000"/>
                  </a:schemeClr>
                </a:solidFill>
                <a:latin typeface="Cisco Sans" panose="020B0503020201020303" pitchFamily="34" charset="0"/>
              </a:rPr>
              <a:t>layered system</a:t>
            </a:r>
            <a:r>
              <a:rPr lang="en-US" sz="2800" dirty="0">
                <a:latin typeface="Cisco Sans" panose="020B0503020201020303" pitchFamily="34" charset="0"/>
              </a:rPr>
              <a:t>.</a:t>
            </a:r>
          </a:p>
          <a:p>
            <a:pPr marL="457200" indent="-457200">
              <a:buFont typeface="Arial" panose="020B0604020202020204" pitchFamily="34" charset="0"/>
              <a:buChar char="•"/>
            </a:pPr>
            <a:r>
              <a:rPr lang="en-US" sz="2800" dirty="0">
                <a:latin typeface="Cisco Sans" panose="020B0503020201020303" pitchFamily="34" charset="0"/>
              </a:rPr>
              <a:t>REST optionally provides </a:t>
            </a:r>
            <a:r>
              <a:rPr lang="en-US" sz="2800" dirty="0">
                <a:solidFill>
                  <a:schemeClr val="accent1">
                    <a:lumMod val="40000"/>
                    <a:lumOff val="60000"/>
                  </a:schemeClr>
                </a:solidFill>
                <a:latin typeface="Cisco Sans" panose="020B0503020201020303" pitchFamily="34" charset="0"/>
              </a:rPr>
              <a:t>code-on-demand</a:t>
            </a:r>
            <a:r>
              <a:rPr lang="en-US" sz="2800" dirty="0">
                <a:latin typeface="Cisco Sans" panose="020B0503020201020303" pitchFamily="34" charset="0"/>
              </a:rPr>
              <a:t>.</a:t>
            </a:r>
          </a:p>
        </p:txBody>
      </p:sp>
    </p:spTree>
    <p:extLst>
      <p:ext uri="{BB962C8B-B14F-4D97-AF65-F5344CB8AC3E}">
        <p14:creationId xmlns:p14="http://schemas.microsoft.com/office/powerpoint/2010/main" val="4088267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2B42D-97A1-DD68-BB84-922809072E3D}"/>
              </a:ext>
            </a:extLst>
          </p:cNvPr>
          <p:cNvSpPr>
            <a:spLocks noGrp="1"/>
          </p:cNvSpPr>
          <p:nvPr>
            <p:ph type="title"/>
          </p:nvPr>
        </p:nvSpPr>
        <p:spPr>
          <a:xfrm>
            <a:off x="685800" y="84083"/>
            <a:ext cx="10131425" cy="945932"/>
          </a:xfrm>
        </p:spPr>
        <p:txBody>
          <a:bodyPr>
            <a:normAutofit fontScale="90000"/>
          </a:bodyPr>
          <a:lstStyle/>
          <a:p>
            <a:pPr algn="ctr"/>
            <a:r>
              <a:rPr lang="en-US" sz="6000" cap="none" dirty="0">
                <a:latin typeface="Cisco Sans" panose="020B0503020201020303" pitchFamily="34" charset="0"/>
              </a:rPr>
              <a:t>Agenda</a:t>
            </a:r>
          </a:p>
        </p:txBody>
      </p:sp>
      <p:sp>
        <p:nvSpPr>
          <p:cNvPr id="3" name="Content Placeholder 2">
            <a:extLst>
              <a:ext uri="{FF2B5EF4-FFF2-40B4-BE49-F238E27FC236}">
                <a16:creationId xmlns:a16="http://schemas.microsoft.com/office/drawing/2014/main" id="{A42E5E1F-3887-E842-4B67-E5C7715B8384}"/>
              </a:ext>
            </a:extLst>
          </p:cNvPr>
          <p:cNvSpPr>
            <a:spLocks noGrp="1"/>
          </p:cNvSpPr>
          <p:nvPr>
            <p:ph idx="1"/>
          </p:nvPr>
        </p:nvSpPr>
        <p:spPr>
          <a:xfrm>
            <a:off x="852055" y="1041721"/>
            <a:ext cx="10131425" cy="5192111"/>
          </a:xfrm>
        </p:spPr>
        <p:txBody>
          <a:bodyPr>
            <a:normAutofit/>
          </a:bodyPr>
          <a:lstStyle/>
          <a:p>
            <a:r>
              <a:rPr lang="en-US" sz="2200" dirty="0">
                <a:latin typeface="Cisco Sans" panose="020B0503020201020303" pitchFamily="34" charset="0"/>
              </a:rPr>
              <a:t>API Basics</a:t>
            </a:r>
          </a:p>
          <a:p>
            <a:r>
              <a:rPr lang="en-US" sz="2200" dirty="0">
                <a:latin typeface="Cisco Sans" panose="020B0503020201020303" pitchFamily="34" charset="0"/>
              </a:rPr>
              <a:t>Evolution of Web Services</a:t>
            </a:r>
          </a:p>
          <a:p>
            <a:r>
              <a:rPr lang="en-US" sz="2200" dirty="0">
                <a:latin typeface="Cisco Sans" panose="020B0503020201020303" pitchFamily="34" charset="0"/>
              </a:rPr>
              <a:t>REST Explained</a:t>
            </a:r>
          </a:p>
          <a:p>
            <a:r>
              <a:rPr lang="en-US" sz="2200" dirty="0">
                <a:latin typeface="Cisco Sans" panose="020B0503020201020303" pitchFamily="34" charset="0"/>
              </a:rPr>
              <a:t>HTTP Methods</a:t>
            </a:r>
          </a:p>
          <a:p>
            <a:r>
              <a:rPr lang="en-US" sz="2200" dirty="0">
                <a:latin typeface="Cisco Sans" panose="020B0503020201020303" pitchFamily="34" charset="0"/>
              </a:rPr>
              <a:t>Consuming a REST API</a:t>
            </a:r>
          </a:p>
          <a:p>
            <a:r>
              <a:rPr lang="en-US" sz="2200" dirty="0">
                <a:latin typeface="Cisco Sans" panose="020B0503020201020303" pitchFamily="34" charset="0"/>
              </a:rPr>
              <a:t>Designing RESTful APIs</a:t>
            </a:r>
          </a:p>
          <a:p>
            <a:r>
              <a:rPr lang="en-US" sz="2200" dirty="0">
                <a:latin typeface="Cisco Sans" panose="020B0503020201020303" pitchFamily="34" charset="0"/>
              </a:rPr>
              <a:t>Security</a:t>
            </a:r>
          </a:p>
          <a:p>
            <a:r>
              <a:rPr lang="en-US" sz="2200" dirty="0">
                <a:latin typeface="Cisco Sans" panose="020B0503020201020303" pitchFamily="34" charset="0"/>
              </a:rPr>
              <a:t>Best Practices</a:t>
            </a:r>
          </a:p>
          <a:p>
            <a:r>
              <a:rPr lang="en-US" sz="2200" dirty="0">
                <a:latin typeface="Cisco Sans" panose="020B0503020201020303" pitchFamily="34" charset="0"/>
              </a:rPr>
              <a:t>Using Postman</a:t>
            </a:r>
          </a:p>
          <a:p>
            <a:r>
              <a:rPr lang="en-US" sz="2200" dirty="0">
                <a:latin typeface="Cisco Sans" panose="020B0503020201020303" pitchFamily="34" charset="0"/>
              </a:rPr>
              <a:t>Q&amp;A</a:t>
            </a:r>
          </a:p>
          <a:p>
            <a:pPr marL="0" indent="0">
              <a:buNone/>
            </a:pPr>
            <a:endParaRPr lang="en-US" sz="2000" dirty="0">
              <a:latin typeface="Cisco Sans" panose="020B0503020201020303" pitchFamily="34" charset="0"/>
            </a:endParaRPr>
          </a:p>
        </p:txBody>
      </p:sp>
    </p:spTree>
    <p:extLst>
      <p:ext uri="{BB962C8B-B14F-4D97-AF65-F5344CB8AC3E}">
        <p14:creationId xmlns:p14="http://schemas.microsoft.com/office/powerpoint/2010/main" val="2181153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8B22-64B1-8BF1-9FE1-0224043CA689}"/>
              </a:ext>
            </a:extLst>
          </p:cNvPr>
          <p:cNvSpPr>
            <a:spLocks noGrp="1"/>
          </p:cNvSpPr>
          <p:nvPr>
            <p:ph type="title"/>
          </p:nvPr>
        </p:nvSpPr>
        <p:spPr/>
        <p:txBody>
          <a:bodyPr/>
          <a:lstStyle/>
          <a:p>
            <a:pPr algn="ctr"/>
            <a:r>
              <a:rPr lang="en-US" sz="4000" dirty="0">
                <a:latin typeface="Cisco Sans" panose="020B0503020201020303" pitchFamily="34" charset="0"/>
              </a:rPr>
              <a:t>REST is a </a:t>
            </a:r>
            <a:r>
              <a:rPr lang="en-US" sz="4000" dirty="0">
                <a:solidFill>
                  <a:schemeClr val="accent1">
                    <a:lumMod val="40000"/>
                    <a:lumOff val="60000"/>
                  </a:schemeClr>
                </a:solidFill>
                <a:latin typeface="Cisco Sans" panose="020B0503020201020303" pitchFamily="34" charset="0"/>
              </a:rPr>
              <a:t>client-server architecture</a:t>
            </a:r>
            <a:r>
              <a:rPr lang="en-US" sz="4000" dirty="0">
                <a:latin typeface="Cisco Sans" panose="020B0503020201020303" pitchFamily="34" charset="0"/>
              </a:rPr>
              <a:t>… </a:t>
            </a:r>
            <a:br>
              <a:rPr lang="en-US" dirty="0">
                <a:latin typeface="Cisco Sans" panose="020B0503020201020303" pitchFamily="34" charset="0"/>
              </a:rPr>
            </a:br>
            <a:endParaRPr lang="en-US" dirty="0"/>
          </a:p>
        </p:txBody>
      </p:sp>
      <p:sp>
        <p:nvSpPr>
          <p:cNvPr id="3" name="Text Placeholder 2">
            <a:extLst>
              <a:ext uri="{FF2B5EF4-FFF2-40B4-BE49-F238E27FC236}">
                <a16:creationId xmlns:a16="http://schemas.microsoft.com/office/drawing/2014/main" id="{F957F662-E215-E243-052F-D83259B613C9}"/>
              </a:ext>
            </a:extLst>
          </p:cNvPr>
          <p:cNvSpPr>
            <a:spLocks noGrp="1"/>
          </p:cNvSpPr>
          <p:nvPr>
            <p:ph type="body" sz="quarter" idx="13"/>
          </p:nvPr>
        </p:nvSpPr>
        <p:spPr>
          <a:xfrm>
            <a:off x="685800" y="3149599"/>
            <a:ext cx="10135436" cy="2743199"/>
          </a:xfrm>
        </p:spPr>
        <p:txBody>
          <a:bodyPr>
            <a:normAutofit/>
          </a:bodyPr>
          <a:lstStyle/>
          <a:p>
            <a:r>
              <a:rPr lang="en-US" dirty="0"/>
              <a:t>…which means that the client (such as a user's web browser or mobile application) and the server (which provides the resource or service) operate independently of each other. This separation allows clients and servers to evolve separately, improving scalability and simplifying components on both sides. Clients are not concerned with data storage, which remains internal to each server, and the server is not concerned with the user interface or user state, so that servers can be simpler and more scalable.</a:t>
            </a:r>
          </a:p>
        </p:txBody>
      </p:sp>
    </p:spTree>
    <p:extLst>
      <p:ext uri="{BB962C8B-B14F-4D97-AF65-F5344CB8AC3E}">
        <p14:creationId xmlns:p14="http://schemas.microsoft.com/office/powerpoint/2010/main" val="1311135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BE6F-4618-6198-6571-76BE141EEE92}"/>
              </a:ext>
            </a:extLst>
          </p:cNvPr>
          <p:cNvSpPr>
            <a:spLocks noGrp="1"/>
          </p:cNvSpPr>
          <p:nvPr>
            <p:ph type="title"/>
          </p:nvPr>
        </p:nvSpPr>
        <p:spPr/>
        <p:txBody>
          <a:bodyPr/>
          <a:lstStyle/>
          <a:p>
            <a:pPr algn="ctr"/>
            <a:r>
              <a:rPr lang="en-US" cap="none" dirty="0">
                <a:latin typeface="Cisco Sans" panose="020B0503020201020303" pitchFamily="34" charset="0"/>
              </a:rPr>
              <a:t>Client-Server Architecture</a:t>
            </a:r>
          </a:p>
        </p:txBody>
      </p:sp>
      <p:pic>
        <p:nvPicPr>
          <p:cNvPr id="1026" name="Picture 2">
            <a:extLst>
              <a:ext uri="{FF2B5EF4-FFF2-40B4-BE49-F238E27FC236}">
                <a16:creationId xmlns:a16="http://schemas.microsoft.com/office/drawing/2014/main" id="{D7D11119-7C9F-1F76-4EA3-49CE4F292E7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81112" y="2321719"/>
            <a:ext cx="89408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33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8B22-64B1-8BF1-9FE1-0224043CA689}"/>
              </a:ext>
            </a:extLst>
          </p:cNvPr>
          <p:cNvSpPr>
            <a:spLocks noGrp="1"/>
          </p:cNvSpPr>
          <p:nvPr>
            <p:ph type="title"/>
          </p:nvPr>
        </p:nvSpPr>
        <p:spPr/>
        <p:txBody>
          <a:bodyPr/>
          <a:lstStyle/>
          <a:p>
            <a:pPr algn="ctr"/>
            <a:br>
              <a:rPr lang="en-US" sz="4400" dirty="0">
                <a:latin typeface="Cisco Sans" panose="020B0503020201020303" pitchFamily="34" charset="0"/>
              </a:rPr>
            </a:br>
            <a:r>
              <a:rPr lang="en-US" sz="4400" dirty="0">
                <a:latin typeface="Cisco Sans" panose="020B0503020201020303" pitchFamily="34" charset="0"/>
              </a:rPr>
              <a:t>REST is </a:t>
            </a:r>
            <a:r>
              <a:rPr lang="en-US" sz="4400" dirty="0">
                <a:solidFill>
                  <a:schemeClr val="accent1">
                    <a:lumMod val="40000"/>
                    <a:lumOff val="60000"/>
                  </a:schemeClr>
                </a:solidFill>
                <a:latin typeface="Cisco Sans" panose="020B0503020201020303" pitchFamily="34" charset="0"/>
              </a:rPr>
              <a:t>stateless</a:t>
            </a:r>
            <a:r>
              <a:rPr lang="en-US" sz="4400" dirty="0">
                <a:latin typeface="Cisco Sans" panose="020B0503020201020303" pitchFamily="34" charset="0"/>
              </a:rPr>
              <a:t>…</a:t>
            </a:r>
            <a:br>
              <a:rPr lang="en-US" sz="4400" dirty="0">
                <a:latin typeface="Cisco Sans" panose="020B0503020201020303" pitchFamily="34" charset="0"/>
              </a:rPr>
            </a:br>
            <a:br>
              <a:rPr lang="en-US" dirty="0">
                <a:latin typeface="Cisco Sans" panose="020B0503020201020303" pitchFamily="34" charset="0"/>
              </a:rPr>
            </a:br>
            <a:endParaRPr lang="en-US" dirty="0"/>
          </a:p>
        </p:txBody>
      </p:sp>
      <p:sp>
        <p:nvSpPr>
          <p:cNvPr id="3" name="Text Placeholder 2">
            <a:extLst>
              <a:ext uri="{FF2B5EF4-FFF2-40B4-BE49-F238E27FC236}">
                <a16:creationId xmlns:a16="http://schemas.microsoft.com/office/drawing/2014/main" id="{F957F662-E215-E243-052F-D83259B613C9}"/>
              </a:ext>
            </a:extLst>
          </p:cNvPr>
          <p:cNvSpPr>
            <a:spLocks noGrp="1"/>
          </p:cNvSpPr>
          <p:nvPr>
            <p:ph type="body" sz="quarter" idx="13"/>
          </p:nvPr>
        </p:nvSpPr>
        <p:spPr>
          <a:xfrm>
            <a:off x="685800" y="3172179"/>
            <a:ext cx="10135436" cy="2743199"/>
          </a:xfrm>
        </p:spPr>
        <p:txBody>
          <a:bodyPr>
            <a:normAutofit/>
          </a:bodyPr>
          <a:lstStyle/>
          <a:p>
            <a:r>
              <a:rPr lang="en-US" dirty="0"/>
              <a:t>…so each request from a client to a server must contain all the information needed to understand and complete the request. The server does not retain any session information or status about the client between requests. This means that each request is independent and separate, which simplifies server design, improves reliability, and enhances scalability by allowing requests to be serviced by different server processes or even by different servers altogether.</a:t>
            </a:r>
          </a:p>
        </p:txBody>
      </p:sp>
    </p:spTree>
    <p:extLst>
      <p:ext uri="{BB962C8B-B14F-4D97-AF65-F5344CB8AC3E}">
        <p14:creationId xmlns:p14="http://schemas.microsoft.com/office/powerpoint/2010/main" val="3039799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BE6F-4618-6198-6571-76BE141EEE92}"/>
              </a:ext>
            </a:extLst>
          </p:cNvPr>
          <p:cNvSpPr>
            <a:spLocks noGrp="1"/>
          </p:cNvSpPr>
          <p:nvPr>
            <p:ph type="title"/>
          </p:nvPr>
        </p:nvSpPr>
        <p:spPr>
          <a:xfrm>
            <a:off x="685800" y="2074333"/>
            <a:ext cx="3680885" cy="1371600"/>
          </a:xfrm>
        </p:spPr>
        <p:txBody>
          <a:bodyPr anchor="b">
            <a:normAutofit/>
          </a:bodyPr>
          <a:lstStyle/>
          <a:p>
            <a:r>
              <a:rPr lang="en-US" cap="none" dirty="0">
                <a:latin typeface="Cisco Sans" panose="020B0503020201020303" pitchFamily="34" charset="0"/>
              </a:rPr>
              <a:t>Stateless vs. Stateful</a:t>
            </a:r>
          </a:p>
        </p:txBody>
      </p:sp>
      <p:pic>
        <p:nvPicPr>
          <p:cNvPr id="3074" name="Picture 2" descr="Table comparing stateful and stateless architecture">
            <a:extLst>
              <a:ext uri="{FF2B5EF4-FFF2-40B4-BE49-F238E27FC236}">
                <a16:creationId xmlns:a16="http://schemas.microsoft.com/office/drawing/2014/main" id="{7D3619F3-7330-2893-20A4-D8ACDC064E8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66678" y="609601"/>
            <a:ext cx="6132071" cy="5181600"/>
          </a:xfrm>
          <a:prstGeom prst="rect">
            <a:avLst/>
          </a:prstGeom>
          <a:solidFill>
            <a:srgbClr val="FFFFFF"/>
          </a:solidFill>
        </p:spPr>
      </p:pic>
    </p:spTree>
    <p:extLst>
      <p:ext uri="{BB962C8B-B14F-4D97-AF65-F5344CB8AC3E}">
        <p14:creationId xmlns:p14="http://schemas.microsoft.com/office/powerpoint/2010/main" val="2656166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8B22-64B1-8BF1-9FE1-0224043CA689}"/>
              </a:ext>
            </a:extLst>
          </p:cNvPr>
          <p:cNvSpPr>
            <a:spLocks noGrp="1"/>
          </p:cNvSpPr>
          <p:nvPr>
            <p:ph type="title"/>
          </p:nvPr>
        </p:nvSpPr>
        <p:spPr/>
        <p:txBody>
          <a:bodyPr/>
          <a:lstStyle/>
          <a:p>
            <a:pPr algn="ctr"/>
            <a:br>
              <a:rPr lang="en-US" sz="4400" dirty="0">
                <a:latin typeface="Cisco Sans" panose="020B0503020201020303" pitchFamily="34" charset="0"/>
              </a:rPr>
            </a:br>
            <a:r>
              <a:rPr lang="en-US" sz="4400" dirty="0">
                <a:latin typeface="Cisco Sans" panose="020B0503020201020303" pitchFamily="34" charset="0"/>
              </a:rPr>
              <a:t>REST is </a:t>
            </a:r>
            <a:r>
              <a:rPr lang="en-US" sz="4400" dirty="0">
                <a:solidFill>
                  <a:schemeClr val="accent1">
                    <a:lumMod val="40000"/>
                    <a:lumOff val="60000"/>
                  </a:schemeClr>
                </a:solidFill>
                <a:latin typeface="Cisco Sans" panose="020B0503020201020303" pitchFamily="34" charset="0"/>
              </a:rPr>
              <a:t>cacheable</a:t>
            </a:r>
            <a:r>
              <a:rPr lang="en-US" sz="4400" dirty="0">
                <a:latin typeface="Cisco Sans" panose="020B0503020201020303" pitchFamily="34" charset="0"/>
              </a:rPr>
              <a:t>.</a:t>
            </a:r>
            <a:br>
              <a:rPr lang="en-US" sz="4400" dirty="0">
                <a:latin typeface="Cisco Sans" panose="020B0503020201020303" pitchFamily="34" charset="0"/>
              </a:rPr>
            </a:br>
            <a:br>
              <a:rPr lang="en-US" dirty="0">
                <a:latin typeface="Cisco Sans" panose="020B0503020201020303" pitchFamily="34" charset="0"/>
              </a:rPr>
            </a:br>
            <a:endParaRPr lang="en-US" dirty="0"/>
          </a:p>
        </p:txBody>
      </p:sp>
      <p:sp>
        <p:nvSpPr>
          <p:cNvPr id="3" name="Text Placeholder 2">
            <a:extLst>
              <a:ext uri="{FF2B5EF4-FFF2-40B4-BE49-F238E27FC236}">
                <a16:creationId xmlns:a16="http://schemas.microsoft.com/office/drawing/2014/main" id="{F957F662-E215-E243-052F-D83259B613C9}"/>
              </a:ext>
            </a:extLst>
          </p:cNvPr>
          <p:cNvSpPr>
            <a:spLocks noGrp="1"/>
          </p:cNvSpPr>
          <p:nvPr>
            <p:ph type="body" sz="quarter" idx="13"/>
          </p:nvPr>
        </p:nvSpPr>
        <p:spPr>
          <a:xfrm>
            <a:off x="685800" y="3093157"/>
            <a:ext cx="10135436" cy="2867376"/>
          </a:xfrm>
        </p:spPr>
        <p:txBody>
          <a:bodyPr>
            <a:normAutofit/>
          </a:bodyPr>
          <a:lstStyle/>
          <a:p>
            <a:r>
              <a:rPr lang="en-US" dirty="0"/>
              <a:t>Responses in RESTful systems can be explicitly marked as cacheable or non-cacheable, which means that clients and intermediaries can store cacheable responses to reuse for later, equivalent requests. This cacheability reduces the need for some client-server interactions, decreases server load, and improves overall system efficiency and performance. Properly managed caching partially or completely eliminates some client-server interactions, further enhancing the scalability and performance of the service.</a:t>
            </a:r>
          </a:p>
        </p:txBody>
      </p:sp>
    </p:spTree>
    <p:extLst>
      <p:ext uri="{BB962C8B-B14F-4D97-AF65-F5344CB8AC3E}">
        <p14:creationId xmlns:p14="http://schemas.microsoft.com/office/powerpoint/2010/main" val="3120991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8B22-64B1-8BF1-9FE1-0224043CA689}"/>
              </a:ext>
            </a:extLst>
          </p:cNvPr>
          <p:cNvSpPr>
            <a:spLocks noGrp="1"/>
          </p:cNvSpPr>
          <p:nvPr>
            <p:ph type="title"/>
          </p:nvPr>
        </p:nvSpPr>
        <p:spPr/>
        <p:txBody>
          <a:bodyPr>
            <a:normAutofit fontScale="90000"/>
          </a:bodyPr>
          <a:lstStyle/>
          <a:p>
            <a:pPr algn="ctr"/>
            <a:br>
              <a:rPr lang="en-US" sz="4400" dirty="0">
                <a:latin typeface="Cisco Sans" panose="020B0503020201020303" pitchFamily="34" charset="0"/>
              </a:rPr>
            </a:br>
            <a:r>
              <a:rPr lang="en-US" sz="4400" dirty="0">
                <a:latin typeface="Cisco Sans" panose="020B0503020201020303" pitchFamily="34" charset="0"/>
              </a:rPr>
              <a:t>REST provides a </a:t>
            </a:r>
            <a:r>
              <a:rPr lang="en-US" sz="4400" dirty="0">
                <a:solidFill>
                  <a:schemeClr val="accent1">
                    <a:lumMod val="40000"/>
                    <a:lumOff val="60000"/>
                  </a:schemeClr>
                </a:solidFill>
                <a:latin typeface="Cisco Sans" panose="020B0503020201020303" pitchFamily="34" charset="0"/>
              </a:rPr>
              <a:t>uniform interface </a:t>
            </a:r>
            <a:r>
              <a:rPr lang="en-US" sz="4400" dirty="0">
                <a:latin typeface="Cisco Sans" panose="020B0503020201020303" pitchFamily="34" charset="0"/>
              </a:rPr>
              <a:t>between components.</a:t>
            </a:r>
            <a:br>
              <a:rPr lang="en-US" sz="4400" dirty="0">
                <a:latin typeface="Cisco Sans" panose="020B0503020201020303" pitchFamily="34" charset="0"/>
              </a:rPr>
            </a:br>
            <a:br>
              <a:rPr lang="en-US" dirty="0">
                <a:latin typeface="Cisco Sans" panose="020B0503020201020303" pitchFamily="34" charset="0"/>
              </a:rPr>
            </a:br>
            <a:endParaRPr lang="en-US" dirty="0"/>
          </a:p>
        </p:txBody>
      </p:sp>
      <p:sp>
        <p:nvSpPr>
          <p:cNvPr id="3" name="Text Placeholder 2">
            <a:extLst>
              <a:ext uri="{FF2B5EF4-FFF2-40B4-BE49-F238E27FC236}">
                <a16:creationId xmlns:a16="http://schemas.microsoft.com/office/drawing/2014/main" id="{F957F662-E215-E243-052F-D83259B613C9}"/>
              </a:ext>
            </a:extLst>
          </p:cNvPr>
          <p:cNvSpPr>
            <a:spLocks noGrp="1"/>
          </p:cNvSpPr>
          <p:nvPr>
            <p:ph type="body" sz="quarter" idx="13"/>
          </p:nvPr>
        </p:nvSpPr>
        <p:spPr>
          <a:xfrm>
            <a:off x="685800" y="3251199"/>
            <a:ext cx="10135436" cy="2743199"/>
          </a:xfrm>
        </p:spPr>
        <p:txBody>
          <a:bodyPr>
            <a:normAutofit lnSpcReduction="10000"/>
          </a:bodyPr>
          <a:lstStyle/>
          <a:p>
            <a:r>
              <a:rPr lang="en-US" dirty="0"/>
              <a:t>The uniform interface between components simplifies and decouples the architecture, which allows each component to evolve independently. A RESTful system operates on resources (any information that can be named) through a consistent and predefined set of operations (such as HTTP GET, POST, PUT, DELETE), and it uses a standard way of communicating resource representations over a network. This uniformity reduces the learning curve for developers, fosters greater understanding of the system, and enhances the ability to diagnose problems.</a:t>
            </a:r>
          </a:p>
        </p:txBody>
      </p:sp>
    </p:spTree>
    <p:extLst>
      <p:ext uri="{BB962C8B-B14F-4D97-AF65-F5344CB8AC3E}">
        <p14:creationId xmlns:p14="http://schemas.microsoft.com/office/powerpoint/2010/main" val="3361905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8B22-64B1-8BF1-9FE1-0224043CA689}"/>
              </a:ext>
            </a:extLst>
          </p:cNvPr>
          <p:cNvSpPr>
            <a:spLocks noGrp="1"/>
          </p:cNvSpPr>
          <p:nvPr>
            <p:ph type="title"/>
          </p:nvPr>
        </p:nvSpPr>
        <p:spPr/>
        <p:txBody>
          <a:bodyPr/>
          <a:lstStyle/>
          <a:p>
            <a:pPr algn="ctr"/>
            <a:br>
              <a:rPr lang="en-US" sz="4400" dirty="0">
                <a:latin typeface="Cisco Sans" panose="020B0503020201020303" pitchFamily="34" charset="0"/>
              </a:rPr>
            </a:br>
            <a:r>
              <a:rPr lang="en-US" sz="4400" dirty="0">
                <a:latin typeface="Cisco Sans" panose="020B0503020201020303" pitchFamily="34" charset="0"/>
              </a:rPr>
              <a:t>REST is a </a:t>
            </a:r>
            <a:r>
              <a:rPr lang="en-US" sz="4400" dirty="0">
                <a:solidFill>
                  <a:schemeClr val="accent1">
                    <a:lumMod val="40000"/>
                    <a:lumOff val="60000"/>
                  </a:schemeClr>
                </a:solidFill>
                <a:latin typeface="Cisco Sans" panose="020B0503020201020303" pitchFamily="34" charset="0"/>
              </a:rPr>
              <a:t>layered system</a:t>
            </a:r>
            <a:r>
              <a:rPr lang="en-US" sz="4400" dirty="0">
                <a:latin typeface="Cisco Sans" panose="020B0503020201020303" pitchFamily="34" charset="0"/>
              </a:rPr>
              <a:t>.</a:t>
            </a:r>
            <a:br>
              <a:rPr lang="en-US" sz="4400" dirty="0">
                <a:latin typeface="Cisco Sans" panose="020B0503020201020303" pitchFamily="34" charset="0"/>
              </a:rPr>
            </a:br>
            <a:br>
              <a:rPr lang="en-US" dirty="0">
                <a:latin typeface="Cisco Sans" panose="020B0503020201020303" pitchFamily="34" charset="0"/>
              </a:rPr>
            </a:br>
            <a:endParaRPr lang="en-US" dirty="0"/>
          </a:p>
        </p:txBody>
      </p:sp>
      <p:sp>
        <p:nvSpPr>
          <p:cNvPr id="3" name="Text Placeholder 2">
            <a:extLst>
              <a:ext uri="{FF2B5EF4-FFF2-40B4-BE49-F238E27FC236}">
                <a16:creationId xmlns:a16="http://schemas.microsoft.com/office/drawing/2014/main" id="{F957F662-E215-E243-052F-D83259B613C9}"/>
              </a:ext>
            </a:extLst>
          </p:cNvPr>
          <p:cNvSpPr>
            <a:spLocks noGrp="1"/>
          </p:cNvSpPr>
          <p:nvPr>
            <p:ph type="body" sz="quarter" idx="13"/>
          </p:nvPr>
        </p:nvSpPr>
        <p:spPr>
          <a:xfrm>
            <a:off x="699748" y="3002843"/>
            <a:ext cx="10135436" cy="2923823"/>
          </a:xfrm>
        </p:spPr>
        <p:txBody>
          <a:bodyPr>
            <a:normAutofit lnSpcReduction="10000"/>
          </a:bodyPr>
          <a:lstStyle/>
          <a:p>
            <a:r>
              <a:rPr lang="en-US" dirty="0"/>
              <a:t>REST allows the use of a layered system architecture to organize servers into hierarchies of layers. Each layer can only "see" the immediate layer with which it is interacting. This means that a client might be connected to an intermediary server (like a load balancer or a proxy) rather than the end server actually providing the service. Layered systems enhance security (due to the ability to restrict components to certain layers) and allow components to be added, removed, modified, or replaced without affecting the rest of the system.</a:t>
            </a:r>
          </a:p>
        </p:txBody>
      </p:sp>
    </p:spTree>
    <p:extLst>
      <p:ext uri="{BB962C8B-B14F-4D97-AF65-F5344CB8AC3E}">
        <p14:creationId xmlns:p14="http://schemas.microsoft.com/office/powerpoint/2010/main" val="4171039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8B22-64B1-8BF1-9FE1-0224043CA689}"/>
              </a:ext>
            </a:extLst>
          </p:cNvPr>
          <p:cNvSpPr>
            <a:spLocks noGrp="1"/>
          </p:cNvSpPr>
          <p:nvPr>
            <p:ph type="title"/>
          </p:nvPr>
        </p:nvSpPr>
        <p:spPr/>
        <p:txBody>
          <a:bodyPr>
            <a:normAutofit fontScale="90000"/>
          </a:bodyPr>
          <a:lstStyle/>
          <a:p>
            <a:pPr algn="ctr"/>
            <a:br>
              <a:rPr lang="en-US" sz="4400" dirty="0">
                <a:latin typeface="Cisco Sans" panose="020B0503020201020303" pitchFamily="34" charset="0"/>
              </a:rPr>
            </a:br>
            <a:r>
              <a:rPr lang="en-US" sz="4400" dirty="0">
                <a:latin typeface="Cisco Sans" panose="020B0503020201020303" pitchFamily="34" charset="0"/>
              </a:rPr>
              <a:t>REST optionally provides </a:t>
            </a:r>
            <a:br>
              <a:rPr lang="en-US" sz="4400" dirty="0">
                <a:latin typeface="Cisco Sans" panose="020B0503020201020303" pitchFamily="34" charset="0"/>
              </a:rPr>
            </a:br>
            <a:r>
              <a:rPr lang="en-US" sz="4400" dirty="0">
                <a:solidFill>
                  <a:schemeClr val="accent1">
                    <a:lumMod val="40000"/>
                    <a:lumOff val="60000"/>
                  </a:schemeClr>
                </a:solidFill>
                <a:latin typeface="Cisco Sans" panose="020B0503020201020303" pitchFamily="34" charset="0"/>
              </a:rPr>
              <a:t>code-on-demand</a:t>
            </a:r>
            <a:r>
              <a:rPr lang="en-US" sz="4400" dirty="0">
                <a:latin typeface="Cisco Sans" panose="020B0503020201020303" pitchFamily="34" charset="0"/>
              </a:rPr>
              <a:t>.</a:t>
            </a:r>
            <a:br>
              <a:rPr lang="en-US" sz="4400" dirty="0">
                <a:latin typeface="Cisco Sans" panose="020B0503020201020303" pitchFamily="34" charset="0"/>
              </a:rPr>
            </a:br>
            <a:br>
              <a:rPr lang="en-US" dirty="0">
                <a:latin typeface="Cisco Sans" panose="020B0503020201020303" pitchFamily="34" charset="0"/>
              </a:rPr>
            </a:br>
            <a:endParaRPr lang="en-US" dirty="0"/>
          </a:p>
        </p:txBody>
      </p:sp>
      <p:sp>
        <p:nvSpPr>
          <p:cNvPr id="3" name="Text Placeholder 2">
            <a:extLst>
              <a:ext uri="{FF2B5EF4-FFF2-40B4-BE49-F238E27FC236}">
                <a16:creationId xmlns:a16="http://schemas.microsoft.com/office/drawing/2014/main" id="{F957F662-E215-E243-052F-D83259B613C9}"/>
              </a:ext>
            </a:extLst>
          </p:cNvPr>
          <p:cNvSpPr>
            <a:spLocks noGrp="1"/>
          </p:cNvSpPr>
          <p:nvPr>
            <p:ph type="body" sz="quarter" idx="13"/>
          </p:nvPr>
        </p:nvSpPr>
        <p:spPr>
          <a:xfrm>
            <a:off x="992267" y="2935112"/>
            <a:ext cx="10135436" cy="2968978"/>
          </a:xfrm>
        </p:spPr>
        <p:txBody>
          <a:bodyPr>
            <a:normAutofit lnSpcReduction="10000"/>
          </a:bodyPr>
          <a:lstStyle/>
          <a:p>
            <a:r>
              <a:rPr lang="en-US" dirty="0"/>
              <a:t>REST's optional code-on-demand feature allows servers to extend the functionality of a client by transferring executable code, such as Java applets or JavaScript. This can be useful for supporting a part of the application that changes frequently or dynamically, without the need for redeploying the client. It's the least used constraint of REST because it relies on the client being able to execute the code safely and can complicate the client application. However, when used appropriately, it can greatly enhance the flexibility and power of the client-server interaction.</a:t>
            </a:r>
          </a:p>
        </p:txBody>
      </p:sp>
    </p:spTree>
    <p:extLst>
      <p:ext uri="{BB962C8B-B14F-4D97-AF65-F5344CB8AC3E}">
        <p14:creationId xmlns:p14="http://schemas.microsoft.com/office/powerpoint/2010/main" val="2836961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030287" y="0"/>
            <a:ext cx="10131425" cy="1456267"/>
          </a:xfrm>
        </p:spPr>
        <p:txBody>
          <a:bodyPr/>
          <a:lstStyle/>
          <a:p>
            <a:pPr algn="ctr"/>
            <a:r>
              <a:rPr lang="en-US" cap="none" dirty="0">
                <a:latin typeface="Cisco Sans" panose="020B0503020201020303" pitchFamily="34" charset="0"/>
              </a:rPr>
              <a:t>REST Data Formats</a:t>
            </a:r>
          </a:p>
        </p:txBody>
      </p:sp>
      <p:sp>
        <p:nvSpPr>
          <p:cNvPr id="4" name="TextBox 3">
            <a:extLst>
              <a:ext uri="{FF2B5EF4-FFF2-40B4-BE49-F238E27FC236}">
                <a16:creationId xmlns:a16="http://schemas.microsoft.com/office/drawing/2014/main" id="{98BA27D1-8097-77C3-F622-8EB58F0D88AD}"/>
              </a:ext>
            </a:extLst>
          </p:cNvPr>
          <p:cNvSpPr txBox="1"/>
          <p:nvPr/>
        </p:nvSpPr>
        <p:spPr>
          <a:xfrm>
            <a:off x="685801" y="1569156"/>
            <a:ext cx="10385777" cy="4154984"/>
          </a:xfrm>
          <a:prstGeom prst="rect">
            <a:avLst/>
          </a:prstGeom>
          <a:noFill/>
        </p:spPr>
        <p:txBody>
          <a:bodyPr wrap="square">
            <a:spAutoFit/>
          </a:bodyPr>
          <a:lstStyle/>
          <a:p>
            <a:r>
              <a:rPr lang="en-US" sz="2400" dirty="0">
                <a:latin typeface="Cisco Sans" panose="020B0503020201020303" pitchFamily="34" charset="0"/>
              </a:rPr>
              <a:t>When sending a request, data formats are also called </a:t>
            </a:r>
            <a:r>
              <a:rPr lang="en-US" sz="2400" dirty="0">
                <a:solidFill>
                  <a:schemeClr val="accent1">
                    <a:lumMod val="40000"/>
                    <a:lumOff val="60000"/>
                  </a:schemeClr>
                </a:solidFill>
                <a:latin typeface="Cisco Sans" panose="020B0503020201020303" pitchFamily="34" charset="0"/>
              </a:rPr>
              <a:t>payloads</a:t>
            </a:r>
            <a:r>
              <a:rPr lang="en-US" sz="2400" dirty="0">
                <a:latin typeface="Cisco Sans" panose="020B0503020201020303" pitchFamily="34" charset="0"/>
              </a:rPr>
              <a:t>. Refer to the REST API Documentation for your product to learn if it supports JSON and XML as data formats.</a:t>
            </a:r>
          </a:p>
          <a:p>
            <a:endParaRPr lang="en-US" sz="2400" dirty="0">
              <a:latin typeface="Cisco Sans" panose="020B0503020201020303" pitchFamily="34" charset="0"/>
            </a:endParaRPr>
          </a:p>
          <a:p>
            <a:r>
              <a:rPr lang="en-US" sz="2400" dirty="0">
                <a:solidFill>
                  <a:schemeClr val="accent1">
                    <a:lumMod val="40000"/>
                    <a:lumOff val="60000"/>
                  </a:schemeClr>
                </a:solidFill>
                <a:latin typeface="Cisco Sans" panose="020B0503020201020303" pitchFamily="34" charset="0"/>
              </a:rPr>
              <a:t>JSON</a:t>
            </a:r>
            <a:r>
              <a:rPr lang="en-US" sz="2400" dirty="0">
                <a:latin typeface="Cisco Sans" panose="020B0503020201020303" pitchFamily="34" charset="0"/>
              </a:rPr>
              <a:t> stands for JavaScript Object Notation. It's a lightweight text-based open standard designed for human-readable data interchange. You can read more about it at http://www.json.org/. Many REST APIs work with JSON.</a:t>
            </a:r>
          </a:p>
          <a:p>
            <a:endParaRPr lang="en-US" sz="2400" dirty="0">
              <a:latin typeface="Cisco Sans" panose="020B0503020201020303" pitchFamily="34" charset="0"/>
            </a:endParaRPr>
          </a:p>
          <a:p>
            <a:r>
              <a:rPr lang="en-US" sz="2400" dirty="0">
                <a:solidFill>
                  <a:schemeClr val="accent1">
                    <a:lumMod val="40000"/>
                    <a:lumOff val="60000"/>
                  </a:schemeClr>
                </a:solidFill>
                <a:latin typeface="Cisco Sans" panose="020B0503020201020303" pitchFamily="34" charset="0"/>
              </a:rPr>
              <a:t>XML</a:t>
            </a:r>
            <a:r>
              <a:rPr lang="en-US" sz="2400" dirty="0">
                <a:latin typeface="Cisco Sans" panose="020B0503020201020303" pitchFamily="34" charset="0"/>
              </a:rPr>
              <a:t> stands for eXtensible Markup Language. It is a language designed to store and transport data.</a:t>
            </a:r>
          </a:p>
        </p:txBody>
      </p:sp>
    </p:spTree>
    <p:extLst>
      <p:ext uri="{BB962C8B-B14F-4D97-AF65-F5344CB8AC3E}">
        <p14:creationId xmlns:p14="http://schemas.microsoft.com/office/powerpoint/2010/main" val="3253304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067328" y="0"/>
            <a:ext cx="10131425" cy="1456267"/>
          </a:xfrm>
        </p:spPr>
        <p:txBody>
          <a:bodyPr/>
          <a:lstStyle/>
          <a:p>
            <a:pPr algn="ctr"/>
            <a:r>
              <a:rPr lang="en-US" cap="none" dirty="0">
                <a:latin typeface="Cisco Sans" panose="020B0503020201020303" pitchFamily="34" charset="0"/>
              </a:rPr>
              <a:t>REST Data Formats</a:t>
            </a:r>
          </a:p>
        </p:txBody>
      </p:sp>
      <p:sp>
        <p:nvSpPr>
          <p:cNvPr id="4" name="TextBox 3">
            <a:extLst>
              <a:ext uri="{FF2B5EF4-FFF2-40B4-BE49-F238E27FC236}">
                <a16:creationId xmlns:a16="http://schemas.microsoft.com/office/drawing/2014/main" id="{98BA27D1-8097-77C3-F622-8EB58F0D88AD}"/>
              </a:ext>
            </a:extLst>
          </p:cNvPr>
          <p:cNvSpPr txBox="1"/>
          <p:nvPr/>
        </p:nvSpPr>
        <p:spPr>
          <a:xfrm>
            <a:off x="940153" y="2223911"/>
            <a:ext cx="10385777" cy="3046988"/>
          </a:xfrm>
          <a:prstGeom prst="rect">
            <a:avLst/>
          </a:prstGeom>
          <a:noFill/>
        </p:spPr>
        <p:txBody>
          <a:bodyPr wrap="square">
            <a:spAutoFit/>
          </a:bodyPr>
          <a:lstStyle/>
          <a:p>
            <a:r>
              <a:rPr lang="en-US" sz="2400" dirty="0">
                <a:latin typeface="Cisco Sans" panose="020B0503020201020303" pitchFamily="34" charset="0"/>
              </a:rPr>
              <a:t>{</a:t>
            </a:r>
          </a:p>
          <a:p>
            <a:r>
              <a:rPr lang="en-US" sz="2400" dirty="0">
                <a:latin typeface="Cisco Sans" panose="020B0503020201020303" pitchFamily="34" charset="0"/>
              </a:rPr>
              <a:t>  "user": {</a:t>
            </a:r>
          </a:p>
          <a:p>
            <a:r>
              <a:rPr lang="en-US" sz="2400" dirty="0">
                <a:latin typeface="Cisco Sans" panose="020B0503020201020303" pitchFamily="34" charset="0"/>
              </a:rPr>
              <a:t>    "id": 123,</a:t>
            </a:r>
          </a:p>
          <a:p>
            <a:r>
              <a:rPr lang="en-US" sz="2400" dirty="0">
                <a:latin typeface="Cisco Sans" panose="020B0503020201020303" pitchFamily="34" charset="0"/>
              </a:rPr>
              <a:t>    "firstName": "John",</a:t>
            </a:r>
          </a:p>
          <a:p>
            <a:r>
              <a:rPr lang="en-US" sz="2400" dirty="0">
                <a:latin typeface="Cisco Sans" panose="020B0503020201020303" pitchFamily="34" charset="0"/>
              </a:rPr>
              <a:t>    "lastName": "Doe",</a:t>
            </a:r>
          </a:p>
          <a:p>
            <a:r>
              <a:rPr lang="en-US" sz="2400" dirty="0">
                <a:latin typeface="Cisco Sans" panose="020B0503020201020303" pitchFamily="34" charset="0"/>
              </a:rPr>
              <a:t>    "email": "john.doe@example.com"</a:t>
            </a:r>
          </a:p>
          <a:p>
            <a:r>
              <a:rPr lang="en-US" sz="2400" dirty="0">
                <a:latin typeface="Cisco Sans" panose="020B0503020201020303" pitchFamily="34" charset="0"/>
              </a:rPr>
              <a:t>  }</a:t>
            </a:r>
          </a:p>
          <a:p>
            <a:r>
              <a:rPr lang="en-US" sz="2400" dirty="0">
                <a:latin typeface="Cisco Sans" panose="020B0503020201020303" pitchFamily="34" charset="0"/>
              </a:rPr>
              <a:t>}</a:t>
            </a:r>
          </a:p>
        </p:txBody>
      </p:sp>
    </p:spTree>
    <p:extLst>
      <p:ext uri="{BB962C8B-B14F-4D97-AF65-F5344CB8AC3E}">
        <p14:creationId xmlns:p14="http://schemas.microsoft.com/office/powerpoint/2010/main" val="2875300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indows 7 - Powerpoint saving error &quot;The file is corrupt and cannot be  opened&quot; - Super User">
            <a:extLst>
              <a:ext uri="{FF2B5EF4-FFF2-40B4-BE49-F238E27FC236}">
                <a16:creationId xmlns:a16="http://schemas.microsoft.com/office/drawing/2014/main" id="{A3FE093D-6C6B-6FEE-3CE9-EF550157DF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984" y="2039761"/>
            <a:ext cx="5402550" cy="2238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762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067328" y="0"/>
            <a:ext cx="10131425" cy="1456267"/>
          </a:xfrm>
        </p:spPr>
        <p:txBody>
          <a:bodyPr/>
          <a:lstStyle/>
          <a:p>
            <a:pPr algn="ctr"/>
            <a:r>
              <a:rPr lang="en-US" cap="none" dirty="0">
                <a:latin typeface="Cisco Sans" panose="020B0503020201020303" pitchFamily="34" charset="0"/>
              </a:rPr>
              <a:t>REST Data Formats</a:t>
            </a:r>
          </a:p>
        </p:txBody>
      </p:sp>
      <p:sp>
        <p:nvSpPr>
          <p:cNvPr id="4" name="TextBox 3">
            <a:extLst>
              <a:ext uri="{FF2B5EF4-FFF2-40B4-BE49-F238E27FC236}">
                <a16:creationId xmlns:a16="http://schemas.microsoft.com/office/drawing/2014/main" id="{98BA27D1-8097-77C3-F622-8EB58F0D88AD}"/>
              </a:ext>
            </a:extLst>
          </p:cNvPr>
          <p:cNvSpPr txBox="1"/>
          <p:nvPr/>
        </p:nvSpPr>
        <p:spPr>
          <a:xfrm>
            <a:off x="940153" y="2223911"/>
            <a:ext cx="10385777" cy="2308324"/>
          </a:xfrm>
          <a:prstGeom prst="rect">
            <a:avLst/>
          </a:prstGeom>
          <a:noFill/>
        </p:spPr>
        <p:txBody>
          <a:bodyPr wrap="square">
            <a:spAutoFit/>
          </a:bodyPr>
          <a:lstStyle/>
          <a:p>
            <a:r>
              <a:rPr lang="en-US" sz="2400" dirty="0">
                <a:latin typeface="Cisco Sans" panose="020B0503020201020303" pitchFamily="34" charset="0"/>
              </a:rPr>
              <a:t>&lt;user&gt;</a:t>
            </a:r>
          </a:p>
          <a:p>
            <a:r>
              <a:rPr lang="en-US" sz="2400" dirty="0">
                <a:latin typeface="Cisco Sans" panose="020B0503020201020303" pitchFamily="34" charset="0"/>
              </a:rPr>
              <a:t>  &lt;id&gt;123&lt;/id&gt;</a:t>
            </a:r>
          </a:p>
          <a:p>
            <a:r>
              <a:rPr lang="en-US" sz="2400" dirty="0">
                <a:latin typeface="Cisco Sans" panose="020B0503020201020303" pitchFamily="34" charset="0"/>
              </a:rPr>
              <a:t>  &lt;firstName&gt;John&lt;/firstName&gt;</a:t>
            </a:r>
          </a:p>
          <a:p>
            <a:r>
              <a:rPr lang="en-US" sz="2400" dirty="0">
                <a:latin typeface="Cisco Sans" panose="020B0503020201020303" pitchFamily="34" charset="0"/>
              </a:rPr>
              <a:t>  &lt;lastName&gt;Doe&lt;/lastName&gt;</a:t>
            </a:r>
          </a:p>
          <a:p>
            <a:r>
              <a:rPr lang="en-US" sz="2400" dirty="0">
                <a:latin typeface="Cisco Sans" panose="020B0503020201020303" pitchFamily="34" charset="0"/>
              </a:rPr>
              <a:t>  &lt;email&gt;john.doe@example.com&lt;/email&gt;</a:t>
            </a:r>
          </a:p>
          <a:p>
            <a:r>
              <a:rPr lang="en-US" sz="2400" dirty="0">
                <a:latin typeface="Cisco Sans" panose="020B0503020201020303" pitchFamily="34" charset="0"/>
              </a:rPr>
              <a:t>&lt;/user&gt;</a:t>
            </a:r>
          </a:p>
        </p:txBody>
      </p:sp>
    </p:spTree>
    <p:extLst>
      <p:ext uri="{BB962C8B-B14F-4D97-AF65-F5344CB8AC3E}">
        <p14:creationId xmlns:p14="http://schemas.microsoft.com/office/powerpoint/2010/main" val="869303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030287" y="0"/>
            <a:ext cx="10131425" cy="1456267"/>
          </a:xfrm>
        </p:spPr>
        <p:txBody>
          <a:bodyPr/>
          <a:lstStyle/>
          <a:p>
            <a:pPr algn="ctr"/>
            <a:r>
              <a:rPr lang="en-US" cap="none" dirty="0">
                <a:latin typeface="Cisco Sans" panose="020B0503020201020303" pitchFamily="34" charset="0"/>
              </a:rPr>
              <a:t>REST Data Formats</a:t>
            </a:r>
          </a:p>
        </p:txBody>
      </p:sp>
      <p:sp>
        <p:nvSpPr>
          <p:cNvPr id="4" name="TextBox 3">
            <a:extLst>
              <a:ext uri="{FF2B5EF4-FFF2-40B4-BE49-F238E27FC236}">
                <a16:creationId xmlns:a16="http://schemas.microsoft.com/office/drawing/2014/main" id="{98BA27D1-8097-77C3-F622-8EB58F0D88AD}"/>
              </a:ext>
            </a:extLst>
          </p:cNvPr>
          <p:cNvSpPr txBox="1"/>
          <p:nvPr/>
        </p:nvSpPr>
        <p:spPr>
          <a:xfrm>
            <a:off x="685801" y="1569156"/>
            <a:ext cx="10385777" cy="4154984"/>
          </a:xfrm>
          <a:prstGeom prst="rect">
            <a:avLst/>
          </a:prstGeom>
          <a:noFill/>
        </p:spPr>
        <p:txBody>
          <a:bodyPr wrap="square">
            <a:spAutoFit/>
          </a:bodyPr>
          <a:lstStyle/>
          <a:p>
            <a:r>
              <a:rPr lang="en-US" sz="2400" dirty="0">
                <a:latin typeface="Cisco Sans" panose="020B0503020201020303" pitchFamily="34" charset="0"/>
              </a:rPr>
              <a:t>When sending a request, data formats are also called </a:t>
            </a:r>
            <a:r>
              <a:rPr lang="en-US" sz="2400" dirty="0">
                <a:solidFill>
                  <a:schemeClr val="accent1">
                    <a:lumMod val="40000"/>
                    <a:lumOff val="60000"/>
                  </a:schemeClr>
                </a:solidFill>
                <a:latin typeface="Cisco Sans" panose="020B0503020201020303" pitchFamily="34" charset="0"/>
              </a:rPr>
              <a:t>payloads</a:t>
            </a:r>
            <a:r>
              <a:rPr lang="en-US" sz="2400" dirty="0">
                <a:latin typeface="Cisco Sans" panose="020B0503020201020303" pitchFamily="34" charset="0"/>
              </a:rPr>
              <a:t>. Refer to the REST API Documentation for your product to learn if it supports JSON and/or XML as data formats.</a:t>
            </a:r>
          </a:p>
          <a:p>
            <a:endParaRPr lang="en-US" sz="2400" dirty="0">
              <a:latin typeface="Cisco Sans" panose="020B0503020201020303" pitchFamily="34" charset="0"/>
            </a:endParaRPr>
          </a:p>
          <a:p>
            <a:r>
              <a:rPr lang="en-US" sz="2400" dirty="0">
                <a:solidFill>
                  <a:schemeClr val="accent1">
                    <a:lumMod val="40000"/>
                    <a:lumOff val="60000"/>
                  </a:schemeClr>
                </a:solidFill>
                <a:latin typeface="Cisco Sans" panose="020B0503020201020303" pitchFamily="34" charset="0"/>
              </a:rPr>
              <a:t>JSON</a:t>
            </a:r>
            <a:r>
              <a:rPr lang="en-US" sz="2400" dirty="0">
                <a:latin typeface="Cisco Sans" panose="020B0503020201020303" pitchFamily="34" charset="0"/>
              </a:rPr>
              <a:t> stands for JavaScript Object Notation. It's a lightweight text-based open standard designed for human-readable data interchange. You can read more about it at http://www.json.org/. Many REST APIs work with JSON.</a:t>
            </a:r>
          </a:p>
          <a:p>
            <a:endParaRPr lang="en-US" sz="2400" dirty="0">
              <a:latin typeface="Cisco Sans" panose="020B0503020201020303" pitchFamily="34" charset="0"/>
            </a:endParaRPr>
          </a:p>
          <a:p>
            <a:r>
              <a:rPr lang="en-US" sz="2400" dirty="0">
                <a:solidFill>
                  <a:schemeClr val="accent1">
                    <a:lumMod val="40000"/>
                    <a:lumOff val="60000"/>
                  </a:schemeClr>
                </a:solidFill>
                <a:latin typeface="Cisco Sans" panose="020B0503020201020303" pitchFamily="34" charset="0"/>
              </a:rPr>
              <a:t>XML</a:t>
            </a:r>
            <a:r>
              <a:rPr lang="en-US" sz="2400" dirty="0">
                <a:latin typeface="Cisco Sans" panose="020B0503020201020303" pitchFamily="34" charset="0"/>
              </a:rPr>
              <a:t> stands for eXtensible Markup Language. It is a language designed to store and transport data.</a:t>
            </a:r>
          </a:p>
        </p:txBody>
      </p:sp>
    </p:spTree>
    <p:extLst>
      <p:ext uri="{BB962C8B-B14F-4D97-AF65-F5344CB8AC3E}">
        <p14:creationId xmlns:p14="http://schemas.microsoft.com/office/powerpoint/2010/main" val="1596693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p:txBody>
          <a:bodyPr/>
          <a:lstStyle/>
          <a:p>
            <a:r>
              <a:rPr lang="en-US" cap="none" dirty="0">
                <a:latin typeface="Cisco Sans" panose="020B0503020201020303" pitchFamily="34" charset="0"/>
              </a:rPr>
              <a:t>HTTP Methods</a:t>
            </a:r>
          </a:p>
        </p:txBody>
      </p:sp>
    </p:spTree>
    <p:extLst>
      <p:ext uri="{BB962C8B-B14F-4D97-AF65-F5344CB8AC3E}">
        <p14:creationId xmlns:p14="http://schemas.microsoft.com/office/powerpoint/2010/main" val="2540633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030287" y="0"/>
            <a:ext cx="10131425" cy="1456267"/>
          </a:xfrm>
        </p:spPr>
        <p:txBody>
          <a:bodyPr/>
          <a:lstStyle/>
          <a:p>
            <a:pPr algn="ctr"/>
            <a:r>
              <a:rPr lang="en-US" cap="none" dirty="0">
                <a:latin typeface="Cisco Sans" panose="020B0503020201020303" pitchFamily="34" charset="0"/>
              </a:rPr>
              <a:t>HTTP Methods</a:t>
            </a:r>
          </a:p>
        </p:txBody>
      </p:sp>
      <p:sp>
        <p:nvSpPr>
          <p:cNvPr id="4" name="TextBox 3">
            <a:extLst>
              <a:ext uri="{FF2B5EF4-FFF2-40B4-BE49-F238E27FC236}">
                <a16:creationId xmlns:a16="http://schemas.microsoft.com/office/drawing/2014/main" id="{98BA27D1-8097-77C3-F622-8EB58F0D88AD}"/>
              </a:ext>
            </a:extLst>
          </p:cNvPr>
          <p:cNvSpPr txBox="1"/>
          <p:nvPr/>
        </p:nvSpPr>
        <p:spPr>
          <a:xfrm>
            <a:off x="1030287" y="1580445"/>
            <a:ext cx="10385777" cy="1200329"/>
          </a:xfrm>
          <a:prstGeom prst="rect">
            <a:avLst/>
          </a:prstGeom>
          <a:noFill/>
        </p:spPr>
        <p:txBody>
          <a:bodyPr wrap="square">
            <a:spAutoFit/>
          </a:bodyPr>
          <a:lstStyle/>
          <a:p>
            <a:r>
              <a:rPr lang="en-US" sz="2400" dirty="0">
                <a:latin typeface="Cisco Sans" panose="020B0503020201020303" pitchFamily="34" charset="0"/>
              </a:rPr>
              <a:t>For each data format, the data may be contained in the body of the request. </a:t>
            </a:r>
            <a:r>
              <a:rPr lang="en-US" sz="2400" dirty="0">
                <a:solidFill>
                  <a:schemeClr val="accent1">
                    <a:lumMod val="40000"/>
                    <a:lumOff val="60000"/>
                  </a:schemeClr>
                </a:solidFill>
                <a:latin typeface="Cisco Sans" panose="020B0503020201020303" pitchFamily="34" charset="0"/>
              </a:rPr>
              <a:t>POST</a:t>
            </a:r>
            <a:r>
              <a:rPr lang="en-US" sz="2400" dirty="0">
                <a:latin typeface="Cisco Sans" panose="020B0503020201020303" pitchFamily="34" charset="0"/>
              </a:rPr>
              <a:t>, </a:t>
            </a:r>
            <a:r>
              <a:rPr lang="en-US" sz="2400" dirty="0">
                <a:solidFill>
                  <a:schemeClr val="accent1">
                    <a:lumMod val="40000"/>
                    <a:lumOff val="60000"/>
                  </a:schemeClr>
                </a:solidFill>
                <a:latin typeface="Cisco Sans" panose="020B0503020201020303" pitchFamily="34" charset="0"/>
              </a:rPr>
              <a:t>PUT</a:t>
            </a:r>
            <a:r>
              <a:rPr lang="en-US" sz="2400" dirty="0">
                <a:latin typeface="Cisco Sans" panose="020B0503020201020303" pitchFamily="34" charset="0"/>
              </a:rPr>
              <a:t>, and </a:t>
            </a:r>
            <a:r>
              <a:rPr lang="en-US" sz="2400" dirty="0">
                <a:solidFill>
                  <a:schemeClr val="accent1">
                    <a:lumMod val="40000"/>
                    <a:lumOff val="60000"/>
                  </a:schemeClr>
                </a:solidFill>
                <a:latin typeface="Cisco Sans" panose="020B0503020201020303" pitchFamily="34" charset="0"/>
              </a:rPr>
              <a:t>PATCH</a:t>
            </a:r>
            <a:r>
              <a:rPr lang="en-US" sz="2400" dirty="0">
                <a:latin typeface="Cisco Sans" panose="020B0503020201020303" pitchFamily="34" charset="0"/>
              </a:rPr>
              <a:t> requests typically include data requirements or optional parameters as part of the request.</a:t>
            </a:r>
          </a:p>
        </p:txBody>
      </p:sp>
      <p:graphicFrame>
        <p:nvGraphicFramePr>
          <p:cNvPr id="3" name="Table 2">
            <a:extLst>
              <a:ext uri="{FF2B5EF4-FFF2-40B4-BE49-F238E27FC236}">
                <a16:creationId xmlns:a16="http://schemas.microsoft.com/office/drawing/2014/main" id="{9610405E-5F91-092E-9CA9-31DEEAC2FD0F}"/>
              </a:ext>
            </a:extLst>
          </p:cNvPr>
          <p:cNvGraphicFramePr>
            <a:graphicFrameLocks noGrp="1"/>
          </p:cNvGraphicFramePr>
          <p:nvPr>
            <p:extLst>
              <p:ext uri="{D42A27DB-BD31-4B8C-83A1-F6EECF244321}">
                <p14:modId xmlns:p14="http://schemas.microsoft.com/office/powerpoint/2010/main" val="864858759"/>
              </p:ext>
            </p:extLst>
          </p:nvPr>
        </p:nvGraphicFramePr>
        <p:xfrm>
          <a:off x="2805464" y="3285933"/>
          <a:ext cx="6219826" cy="2331720"/>
        </p:xfrm>
        <a:graphic>
          <a:graphicData uri="http://schemas.openxmlformats.org/drawingml/2006/table">
            <a:tbl>
              <a:tblPr/>
              <a:tblGrid>
                <a:gridCol w="3109913">
                  <a:extLst>
                    <a:ext uri="{9D8B030D-6E8A-4147-A177-3AD203B41FA5}">
                      <a16:colId xmlns:a16="http://schemas.microsoft.com/office/drawing/2014/main" val="946742492"/>
                    </a:ext>
                  </a:extLst>
                </a:gridCol>
                <a:gridCol w="3109913">
                  <a:extLst>
                    <a:ext uri="{9D8B030D-6E8A-4147-A177-3AD203B41FA5}">
                      <a16:colId xmlns:a16="http://schemas.microsoft.com/office/drawing/2014/main" val="226301956"/>
                    </a:ext>
                  </a:extLst>
                </a:gridCol>
              </a:tblGrid>
              <a:tr h="0">
                <a:tc>
                  <a:txBody>
                    <a:bodyPr/>
                    <a:lstStyle/>
                    <a:p>
                      <a:pPr algn="ctr"/>
                      <a:r>
                        <a:rPr lang="en-US" b="0" dirty="0">
                          <a:solidFill>
                            <a:schemeClr val="accent1">
                              <a:lumMod val="50000"/>
                            </a:schemeClr>
                          </a:solidFill>
                          <a:effectLst/>
                        </a:rPr>
                        <a:t>HTTP Verb</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ctr"/>
                      <a:r>
                        <a:rPr lang="en-US" b="0" dirty="0">
                          <a:solidFill>
                            <a:schemeClr val="accent1">
                              <a:lumMod val="50000"/>
                            </a:schemeClr>
                          </a:solidFill>
                          <a:effectLst/>
                        </a:rPr>
                        <a:t>Typical Action (CRUD)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185984750"/>
                  </a:ext>
                </a:extLst>
              </a:tr>
              <a:tr h="0">
                <a:tc>
                  <a:txBody>
                    <a:bodyPr/>
                    <a:lstStyle/>
                    <a:p>
                      <a:r>
                        <a:rPr lang="en-US" dirty="0">
                          <a:solidFill>
                            <a:schemeClr val="accent1">
                              <a:lumMod val="50000"/>
                            </a:schemeClr>
                          </a:solidFill>
                          <a:effectLst/>
                        </a:rPr>
                        <a:t>POST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solidFill>
                            <a:schemeClr val="accent1">
                              <a:lumMod val="50000"/>
                            </a:schemeClr>
                          </a:solidFill>
                          <a:effectLst/>
                        </a:rPr>
                        <a:t>Create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201788097"/>
                  </a:ext>
                </a:extLst>
              </a:tr>
              <a:tr h="0">
                <a:tc>
                  <a:txBody>
                    <a:bodyPr/>
                    <a:lstStyle/>
                    <a:p>
                      <a:r>
                        <a:rPr lang="en-US" dirty="0">
                          <a:solidFill>
                            <a:schemeClr val="accent1">
                              <a:lumMod val="50000"/>
                            </a:schemeClr>
                          </a:solidFill>
                          <a:effectLst/>
                        </a:rPr>
                        <a:t>GET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solidFill>
                            <a:schemeClr val="accent1">
                              <a:lumMod val="50000"/>
                            </a:schemeClr>
                          </a:solidFill>
                          <a:effectLst/>
                        </a:rPr>
                        <a:t>Read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923342054"/>
                  </a:ext>
                </a:extLst>
              </a:tr>
              <a:tr h="0">
                <a:tc>
                  <a:txBody>
                    <a:bodyPr/>
                    <a:lstStyle/>
                    <a:p>
                      <a:r>
                        <a:rPr lang="en-US" dirty="0">
                          <a:solidFill>
                            <a:schemeClr val="accent1">
                              <a:lumMod val="50000"/>
                            </a:schemeClr>
                          </a:solidFill>
                          <a:effectLst/>
                        </a:rPr>
                        <a:t>PUT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solidFill>
                            <a:schemeClr val="accent1">
                              <a:lumMod val="50000"/>
                            </a:schemeClr>
                          </a:solidFill>
                          <a:effectLst/>
                        </a:rPr>
                        <a:t>Update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096921861"/>
                  </a:ext>
                </a:extLst>
              </a:tr>
              <a:tr h="0">
                <a:tc>
                  <a:txBody>
                    <a:bodyPr/>
                    <a:lstStyle/>
                    <a:p>
                      <a:r>
                        <a:rPr lang="en-US" dirty="0">
                          <a:solidFill>
                            <a:schemeClr val="accent1">
                              <a:lumMod val="50000"/>
                            </a:schemeClr>
                          </a:solidFill>
                          <a:effectLst/>
                        </a:rPr>
                        <a:t>PATCH</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solidFill>
                            <a:schemeClr val="accent1">
                              <a:lumMod val="50000"/>
                            </a:schemeClr>
                          </a:solidFill>
                          <a:effectLst/>
                        </a:rPr>
                        <a:t>Update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985003117"/>
                  </a:ext>
                </a:extLst>
              </a:tr>
              <a:tr h="0">
                <a:tc>
                  <a:txBody>
                    <a:bodyPr/>
                    <a:lstStyle/>
                    <a:p>
                      <a:r>
                        <a:rPr lang="en-US" dirty="0">
                          <a:solidFill>
                            <a:schemeClr val="accent1">
                              <a:lumMod val="50000"/>
                            </a:schemeClr>
                          </a:solidFill>
                          <a:effectLst/>
                        </a:rPr>
                        <a:t>DELETE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solidFill>
                            <a:schemeClr val="accent1">
                              <a:lumMod val="50000"/>
                            </a:schemeClr>
                          </a:solidFill>
                          <a:effectLst/>
                        </a:rPr>
                        <a:t>Delete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708931712"/>
                  </a:ext>
                </a:extLst>
              </a:tr>
            </a:tbl>
          </a:graphicData>
        </a:graphic>
      </p:graphicFrame>
    </p:spTree>
    <p:extLst>
      <p:ext uri="{BB962C8B-B14F-4D97-AF65-F5344CB8AC3E}">
        <p14:creationId xmlns:p14="http://schemas.microsoft.com/office/powerpoint/2010/main" val="3597265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030287" y="0"/>
            <a:ext cx="10131425" cy="1456267"/>
          </a:xfrm>
        </p:spPr>
        <p:txBody>
          <a:bodyPr/>
          <a:lstStyle/>
          <a:p>
            <a:pPr algn="ctr"/>
            <a:r>
              <a:rPr lang="en-US" cap="none" dirty="0">
                <a:latin typeface="Cisco Sans" panose="020B0503020201020303" pitchFamily="34" charset="0"/>
              </a:rPr>
              <a:t>HTTP Methods</a:t>
            </a:r>
          </a:p>
        </p:txBody>
      </p:sp>
      <p:sp>
        <p:nvSpPr>
          <p:cNvPr id="4" name="TextBox 3">
            <a:extLst>
              <a:ext uri="{FF2B5EF4-FFF2-40B4-BE49-F238E27FC236}">
                <a16:creationId xmlns:a16="http://schemas.microsoft.com/office/drawing/2014/main" id="{98BA27D1-8097-77C3-F622-8EB58F0D88AD}"/>
              </a:ext>
            </a:extLst>
          </p:cNvPr>
          <p:cNvSpPr txBox="1"/>
          <p:nvPr/>
        </p:nvSpPr>
        <p:spPr>
          <a:xfrm>
            <a:off x="1030287" y="1580445"/>
            <a:ext cx="10385777" cy="830997"/>
          </a:xfrm>
          <a:prstGeom prst="rect">
            <a:avLst/>
          </a:prstGeom>
          <a:noFill/>
        </p:spPr>
        <p:txBody>
          <a:bodyPr wrap="square">
            <a:spAutoFit/>
          </a:bodyPr>
          <a:lstStyle/>
          <a:p>
            <a:r>
              <a:rPr lang="en-US" sz="2400" dirty="0">
                <a:latin typeface="Cisco Sans" panose="020B0503020201020303" pitchFamily="34" charset="0"/>
              </a:rPr>
              <a:t>You might be asking yourself, what’s the difference between a </a:t>
            </a:r>
          </a:p>
          <a:p>
            <a:r>
              <a:rPr lang="en-US" sz="2400" dirty="0">
                <a:solidFill>
                  <a:schemeClr val="accent1">
                    <a:lumMod val="40000"/>
                    <a:lumOff val="60000"/>
                  </a:schemeClr>
                </a:solidFill>
                <a:latin typeface="Cisco Sans" panose="020B0503020201020303" pitchFamily="34" charset="0"/>
              </a:rPr>
              <a:t>PUT</a:t>
            </a:r>
            <a:r>
              <a:rPr lang="en-US" sz="2400" dirty="0">
                <a:latin typeface="Cisco Sans" panose="020B0503020201020303" pitchFamily="34" charset="0"/>
              </a:rPr>
              <a:t> and a </a:t>
            </a:r>
            <a:r>
              <a:rPr lang="en-US" sz="2400" dirty="0">
                <a:solidFill>
                  <a:schemeClr val="accent1">
                    <a:lumMod val="40000"/>
                    <a:lumOff val="60000"/>
                  </a:schemeClr>
                </a:solidFill>
                <a:latin typeface="Cisco Sans" panose="020B0503020201020303" pitchFamily="34" charset="0"/>
              </a:rPr>
              <a:t>PATCH</a:t>
            </a:r>
            <a:r>
              <a:rPr lang="en-US" sz="2400" dirty="0">
                <a:latin typeface="Cisco Sans" panose="020B0503020201020303" pitchFamily="34" charset="0"/>
              </a:rPr>
              <a:t>? They both Update….</a:t>
            </a:r>
          </a:p>
        </p:txBody>
      </p:sp>
      <p:graphicFrame>
        <p:nvGraphicFramePr>
          <p:cNvPr id="3" name="Table 2">
            <a:extLst>
              <a:ext uri="{FF2B5EF4-FFF2-40B4-BE49-F238E27FC236}">
                <a16:creationId xmlns:a16="http://schemas.microsoft.com/office/drawing/2014/main" id="{9610405E-5F91-092E-9CA9-31DEEAC2FD0F}"/>
              </a:ext>
            </a:extLst>
          </p:cNvPr>
          <p:cNvGraphicFramePr>
            <a:graphicFrameLocks noGrp="1"/>
          </p:cNvGraphicFramePr>
          <p:nvPr>
            <p:extLst>
              <p:ext uri="{D42A27DB-BD31-4B8C-83A1-F6EECF244321}">
                <p14:modId xmlns:p14="http://schemas.microsoft.com/office/powerpoint/2010/main" val="2809450657"/>
              </p:ext>
            </p:extLst>
          </p:nvPr>
        </p:nvGraphicFramePr>
        <p:xfrm>
          <a:off x="796042" y="2777933"/>
          <a:ext cx="6219826" cy="2331720"/>
        </p:xfrm>
        <a:graphic>
          <a:graphicData uri="http://schemas.openxmlformats.org/drawingml/2006/table">
            <a:tbl>
              <a:tblPr/>
              <a:tblGrid>
                <a:gridCol w="3109913">
                  <a:extLst>
                    <a:ext uri="{9D8B030D-6E8A-4147-A177-3AD203B41FA5}">
                      <a16:colId xmlns:a16="http://schemas.microsoft.com/office/drawing/2014/main" val="946742492"/>
                    </a:ext>
                  </a:extLst>
                </a:gridCol>
                <a:gridCol w="3109913">
                  <a:extLst>
                    <a:ext uri="{9D8B030D-6E8A-4147-A177-3AD203B41FA5}">
                      <a16:colId xmlns:a16="http://schemas.microsoft.com/office/drawing/2014/main" val="226301956"/>
                    </a:ext>
                  </a:extLst>
                </a:gridCol>
              </a:tblGrid>
              <a:tr h="0">
                <a:tc>
                  <a:txBody>
                    <a:bodyPr/>
                    <a:lstStyle/>
                    <a:p>
                      <a:pPr algn="ctr"/>
                      <a:r>
                        <a:rPr lang="en-US" b="0" dirty="0">
                          <a:solidFill>
                            <a:schemeClr val="accent1">
                              <a:lumMod val="50000"/>
                            </a:schemeClr>
                          </a:solidFill>
                          <a:effectLst/>
                        </a:rPr>
                        <a:t>HTTP Verb</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ctr"/>
                      <a:r>
                        <a:rPr lang="en-US" b="0" dirty="0">
                          <a:solidFill>
                            <a:schemeClr val="accent1">
                              <a:lumMod val="50000"/>
                            </a:schemeClr>
                          </a:solidFill>
                          <a:effectLst/>
                        </a:rPr>
                        <a:t>Typical Action (CRUD)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185984750"/>
                  </a:ext>
                </a:extLst>
              </a:tr>
              <a:tr h="0">
                <a:tc>
                  <a:txBody>
                    <a:bodyPr/>
                    <a:lstStyle/>
                    <a:p>
                      <a:r>
                        <a:rPr lang="en-US" dirty="0">
                          <a:solidFill>
                            <a:schemeClr val="accent1">
                              <a:lumMod val="50000"/>
                            </a:schemeClr>
                          </a:solidFill>
                          <a:effectLst/>
                        </a:rPr>
                        <a:t>POST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solidFill>
                            <a:schemeClr val="accent1">
                              <a:lumMod val="50000"/>
                            </a:schemeClr>
                          </a:solidFill>
                          <a:effectLst/>
                        </a:rPr>
                        <a:t>Create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201788097"/>
                  </a:ext>
                </a:extLst>
              </a:tr>
              <a:tr h="0">
                <a:tc>
                  <a:txBody>
                    <a:bodyPr/>
                    <a:lstStyle/>
                    <a:p>
                      <a:r>
                        <a:rPr lang="en-US" dirty="0">
                          <a:solidFill>
                            <a:schemeClr val="accent1">
                              <a:lumMod val="50000"/>
                            </a:schemeClr>
                          </a:solidFill>
                          <a:effectLst/>
                        </a:rPr>
                        <a:t>GET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solidFill>
                            <a:schemeClr val="accent1">
                              <a:lumMod val="50000"/>
                            </a:schemeClr>
                          </a:solidFill>
                          <a:effectLst/>
                        </a:rPr>
                        <a:t>Read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923342054"/>
                  </a:ext>
                </a:extLst>
              </a:tr>
              <a:tr h="0">
                <a:tc>
                  <a:txBody>
                    <a:bodyPr/>
                    <a:lstStyle/>
                    <a:p>
                      <a:r>
                        <a:rPr lang="en-US" dirty="0">
                          <a:solidFill>
                            <a:schemeClr val="accent1">
                              <a:lumMod val="50000"/>
                            </a:schemeClr>
                          </a:solidFill>
                          <a:effectLst/>
                        </a:rPr>
                        <a:t>PUT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solidFill>
                            <a:schemeClr val="accent1">
                              <a:lumMod val="50000"/>
                            </a:schemeClr>
                          </a:solidFill>
                          <a:effectLst/>
                        </a:rPr>
                        <a:t>Update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096921861"/>
                  </a:ext>
                </a:extLst>
              </a:tr>
              <a:tr h="0">
                <a:tc>
                  <a:txBody>
                    <a:bodyPr/>
                    <a:lstStyle/>
                    <a:p>
                      <a:r>
                        <a:rPr lang="en-US" dirty="0">
                          <a:solidFill>
                            <a:schemeClr val="accent1">
                              <a:lumMod val="50000"/>
                            </a:schemeClr>
                          </a:solidFill>
                          <a:effectLst/>
                        </a:rPr>
                        <a:t>PATCH</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solidFill>
                            <a:schemeClr val="accent1">
                              <a:lumMod val="50000"/>
                            </a:schemeClr>
                          </a:solidFill>
                          <a:effectLst/>
                        </a:rPr>
                        <a:t>Update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985003117"/>
                  </a:ext>
                </a:extLst>
              </a:tr>
              <a:tr h="0">
                <a:tc>
                  <a:txBody>
                    <a:bodyPr/>
                    <a:lstStyle/>
                    <a:p>
                      <a:r>
                        <a:rPr lang="en-US" dirty="0">
                          <a:solidFill>
                            <a:schemeClr val="accent1">
                              <a:lumMod val="50000"/>
                            </a:schemeClr>
                          </a:solidFill>
                          <a:effectLst/>
                        </a:rPr>
                        <a:t>DELETE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solidFill>
                            <a:schemeClr val="accent1">
                              <a:lumMod val="50000"/>
                            </a:schemeClr>
                          </a:solidFill>
                          <a:effectLst/>
                        </a:rPr>
                        <a:t>Delete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708931712"/>
                  </a:ext>
                </a:extLst>
              </a:tr>
            </a:tbl>
          </a:graphicData>
        </a:graphic>
      </p:graphicFrame>
      <p:sp>
        <p:nvSpPr>
          <p:cNvPr id="6" name="Left Brace 5">
            <a:extLst>
              <a:ext uri="{FF2B5EF4-FFF2-40B4-BE49-F238E27FC236}">
                <a16:creationId xmlns:a16="http://schemas.microsoft.com/office/drawing/2014/main" id="{53237870-EE9E-4E37-44E2-557CE2CBB05A}"/>
              </a:ext>
            </a:extLst>
          </p:cNvPr>
          <p:cNvSpPr/>
          <p:nvPr/>
        </p:nvSpPr>
        <p:spPr>
          <a:xfrm>
            <a:off x="485422" y="3984978"/>
            <a:ext cx="519289" cy="699911"/>
          </a:xfrm>
          <a:prstGeom prst="leftBrac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40000"/>
                  <a:lumOff val="60000"/>
                </a:schemeClr>
              </a:solidFill>
            </a:endParaRPr>
          </a:p>
        </p:txBody>
      </p:sp>
      <p:sp>
        <p:nvSpPr>
          <p:cNvPr id="7" name="Left Brace 6">
            <a:extLst>
              <a:ext uri="{FF2B5EF4-FFF2-40B4-BE49-F238E27FC236}">
                <a16:creationId xmlns:a16="http://schemas.microsoft.com/office/drawing/2014/main" id="{774B30EE-7726-F25B-9958-598FE0225B75}"/>
              </a:ext>
            </a:extLst>
          </p:cNvPr>
          <p:cNvSpPr/>
          <p:nvPr/>
        </p:nvSpPr>
        <p:spPr>
          <a:xfrm rot="10800000">
            <a:off x="4634089" y="3984978"/>
            <a:ext cx="519289" cy="699911"/>
          </a:xfrm>
          <a:prstGeom prst="leftBrac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40000"/>
                  <a:lumOff val="60000"/>
                </a:schemeClr>
              </a:solidFill>
            </a:endParaRPr>
          </a:p>
        </p:txBody>
      </p:sp>
      <p:pic>
        <p:nvPicPr>
          <p:cNvPr id="9" name="Picture 8" descr="Doubtful man in pink background">
            <a:extLst>
              <a:ext uri="{FF2B5EF4-FFF2-40B4-BE49-F238E27FC236}">
                <a16:creationId xmlns:a16="http://schemas.microsoft.com/office/drawing/2014/main" id="{FBE99449-89F5-7178-3713-A705D918B80A}"/>
              </a:ext>
            </a:extLst>
          </p:cNvPr>
          <p:cNvPicPr>
            <a:picLocks noChangeAspect="1"/>
          </p:cNvPicPr>
          <p:nvPr/>
        </p:nvPicPr>
        <p:blipFill>
          <a:blip r:embed="rId2"/>
          <a:stretch>
            <a:fillRect/>
          </a:stretch>
        </p:blipFill>
        <p:spPr>
          <a:xfrm>
            <a:off x="7897814" y="2818930"/>
            <a:ext cx="3498144" cy="2332096"/>
          </a:xfrm>
          <a:prstGeom prst="rect">
            <a:avLst/>
          </a:prstGeom>
        </p:spPr>
      </p:pic>
    </p:spTree>
    <p:extLst>
      <p:ext uri="{BB962C8B-B14F-4D97-AF65-F5344CB8AC3E}">
        <p14:creationId xmlns:p14="http://schemas.microsoft.com/office/powerpoint/2010/main" val="789737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a:xfrm>
            <a:off x="915985" y="-201109"/>
            <a:ext cx="10131427" cy="1468800"/>
          </a:xfrm>
        </p:spPr>
        <p:txBody>
          <a:bodyPr/>
          <a:lstStyle/>
          <a:p>
            <a:pPr algn="ctr"/>
            <a:r>
              <a:rPr lang="en-US" cap="none" dirty="0">
                <a:latin typeface="Cisco Sans" panose="020B0503020201020303" pitchFamily="34" charset="0"/>
              </a:rPr>
              <a:t>Consuming a REST API</a:t>
            </a:r>
          </a:p>
        </p:txBody>
      </p:sp>
      <p:pic>
        <p:nvPicPr>
          <p:cNvPr id="4" name="Picture 3" descr="A person looking at wires in a server room&#10;&#10;Description automatically generated">
            <a:extLst>
              <a:ext uri="{FF2B5EF4-FFF2-40B4-BE49-F238E27FC236}">
                <a16:creationId xmlns:a16="http://schemas.microsoft.com/office/drawing/2014/main" id="{51F595E0-0192-62FD-CAB0-BD4B1303FC9E}"/>
              </a:ext>
            </a:extLst>
          </p:cNvPr>
          <p:cNvPicPr>
            <a:picLocks noChangeAspect="1"/>
          </p:cNvPicPr>
          <p:nvPr/>
        </p:nvPicPr>
        <p:blipFill>
          <a:blip r:embed="rId5"/>
          <a:stretch>
            <a:fillRect/>
          </a:stretch>
        </p:blipFill>
        <p:spPr>
          <a:xfrm>
            <a:off x="2071254" y="1880755"/>
            <a:ext cx="3598718" cy="3598718"/>
          </a:xfrm>
          <a:prstGeom prst="rect">
            <a:avLst/>
          </a:prstGeom>
        </p:spPr>
      </p:pic>
      <p:pic>
        <p:nvPicPr>
          <p:cNvPr id="6" name="Picture 5" descr="A person with wires in his mouth&#10;&#10;Description automatically generated">
            <a:extLst>
              <a:ext uri="{FF2B5EF4-FFF2-40B4-BE49-F238E27FC236}">
                <a16:creationId xmlns:a16="http://schemas.microsoft.com/office/drawing/2014/main" id="{E3609139-58EB-17D9-1169-DCCD02714101}"/>
              </a:ext>
            </a:extLst>
          </p:cNvPr>
          <p:cNvPicPr>
            <a:picLocks noChangeAspect="1"/>
          </p:cNvPicPr>
          <p:nvPr/>
        </p:nvPicPr>
        <p:blipFill>
          <a:blip r:embed="rId6"/>
          <a:stretch>
            <a:fillRect/>
          </a:stretch>
        </p:blipFill>
        <p:spPr>
          <a:xfrm>
            <a:off x="5981699" y="1880755"/>
            <a:ext cx="3598718" cy="3598718"/>
          </a:xfrm>
          <a:prstGeom prst="rect">
            <a:avLst/>
          </a:prstGeom>
        </p:spPr>
      </p:pic>
    </p:spTree>
    <p:extLst>
      <p:ext uri="{BB962C8B-B14F-4D97-AF65-F5344CB8AC3E}">
        <p14:creationId xmlns:p14="http://schemas.microsoft.com/office/powerpoint/2010/main" val="484469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163471" y="16042"/>
            <a:ext cx="10131425" cy="1456267"/>
          </a:xfrm>
        </p:spPr>
        <p:txBody>
          <a:bodyPr/>
          <a:lstStyle/>
          <a:p>
            <a:pPr algn="ctr"/>
            <a:r>
              <a:rPr lang="en-US" cap="none" dirty="0">
                <a:latin typeface="Cisco Sans" panose="020B0503020201020303" pitchFamily="34" charset="0"/>
              </a:rPr>
              <a:t>Consuming a REST API -  Overview</a:t>
            </a:r>
          </a:p>
        </p:txBody>
      </p:sp>
      <p:sp>
        <p:nvSpPr>
          <p:cNvPr id="4" name="TextBox 3">
            <a:extLst>
              <a:ext uri="{FF2B5EF4-FFF2-40B4-BE49-F238E27FC236}">
                <a16:creationId xmlns:a16="http://schemas.microsoft.com/office/drawing/2014/main" id="{1EA86865-D115-C177-4A37-2FF957BFE17D}"/>
              </a:ext>
            </a:extLst>
          </p:cNvPr>
          <p:cNvSpPr txBox="1"/>
          <p:nvPr/>
        </p:nvSpPr>
        <p:spPr>
          <a:xfrm>
            <a:off x="1753437" y="1456267"/>
            <a:ext cx="9753599" cy="1384995"/>
          </a:xfrm>
          <a:prstGeom prst="rect">
            <a:avLst/>
          </a:prstGeom>
          <a:noFill/>
        </p:spPr>
        <p:txBody>
          <a:bodyPr wrap="square">
            <a:spAutoFit/>
          </a:bodyPr>
          <a:lstStyle/>
          <a:p>
            <a:r>
              <a:rPr lang="en-US" sz="2800" dirty="0">
                <a:latin typeface="Cisco Sans" panose="020B0503020201020303" pitchFamily="34" charset="0"/>
              </a:rPr>
              <a:t>Interacting with a REST API involves making HTTP requests to specific endpoints and processing the responses.</a:t>
            </a:r>
          </a:p>
        </p:txBody>
      </p:sp>
      <p:sp>
        <p:nvSpPr>
          <p:cNvPr id="5" name="TextBox 4">
            <a:extLst>
              <a:ext uri="{FF2B5EF4-FFF2-40B4-BE49-F238E27FC236}">
                <a16:creationId xmlns:a16="http://schemas.microsoft.com/office/drawing/2014/main" id="{93F58A30-6D81-BAB8-E11B-3767DD992B0B}"/>
              </a:ext>
            </a:extLst>
          </p:cNvPr>
          <p:cNvSpPr txBox="1"/>
          <p:nvPr/>
        </p:nvSpPr>
        <p:spPr>
          <a:xfrm>
            <a:off x="1352385" y="4924678"/>
            <a:ext cx="9753599" cy="954107"/>
          </a:xfrm>
          <a:prstGeom prst="rect">
            <a:avLst/>
          </a:prstGeom>
          <a:noFill/>
        </p:spPr>
        <p:txBody>
          <a:bodyPr wrap="square">
            <a:spAutoFit/>
          </a:bodyPr>
          <a:lstStyle/>
          <a:p>
            <a:r>
              <a:rPr lang="en-US" sz="2800" dirty="0">
                <a:latin typeface="Cisco Sans" panose="020B0503020201020303" pitchFamily="34" charset="0"/>
              </a:rPr>
              <a:t>To consume a REST API, we make HTTP requests to the API's endpoints, and the server sends back responses. </a:t>
            </a:r>
          </a:p>
        </p:txBody>
      </p:sp>
      <p:pic>
        <p:nvPicPr>
          <p:cNvPr id="9220" name="Picture 4" descr="API - Application Program Interface - SmartCodeHelper">
            <a:extLst>
              <a:ext uri="{FF2B5EF4-FFF2-40B4-BE49-F238E27FC236}">
                <a16:creationId xmlns:a16="http://schemas.microsoft.com/office/drawing/2014/main" id="{AB589773-DDCC-ECBE-6460-7DF13B50B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5645" y="2879517"/>
            <a:ext cx="4980709" cy="176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484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CA428-DE18-EEED-7246-DEC02319BC0E}"/>
              </a:ext>
            </a:extLst>
          </p:cNvPr>
          <p:cNvSpPr>
            <a:spLocks noGrp="1"/>
          </p:cNvSpPr>
          <p:nvPr>
            <p:ph type="title"/>
          </p:nvPr>
        </p:nvSpPr>
        <p:spPr>
          <a:xfrm>
            <a:off x="1163471" y="16042"/>
            <a:ext cx="10131425" cy="1456267"/>
          </a:xfrm>
        </p:spPr>
        <p:txBody>
          <a:bodyPr/>
          <a:lstStyle/>
          <a:p>
            <a:pPr algn="ctr"/>
            <a:r>
              <a:rPr lang="en-US" cap="none" dirty="0">
                <a:latin typeface="Cisco Sans" panose="020B0503020201020303" pitchFamily="34" charset="0"/>
              </a:rPr>
              <a:t>Making a Request -  The Components</a:t>
            </a:r>
          </a:p>
        </p:txBody>
      </p:sp>
      <p:sp>
        <p:nvSpPr>
          <p:cNvPr id="10" name="TextBox 9">
            <a:extLst>
              <a:ext uri="{FF2B5EF4-FFF2-40B4-BE49-F238E27FC236}">
                <a16:creationId xmlns:a16="http://schemas.microsoft.com/office/drawing/2014/main" id="{D1C78960-7170-F8EB-AFA0-C772606F099B}"/>
              </a:ext>
            </a:extLst>
          </p:cNvPr>
          <p:cNvSpPr txBox="1"/>
          <p:nvPr/>
        </p:nvSpPr>
        <p:spPr>
          <a:xfrm>
            <a:off x="721895" y="1472309"/>
            <a:ext cx="11245516" cy="3970318"/>
          </a:xfrm>
          <a:prstGeom prst="rect">
            <a:avLst/>
          </a:prstGeom>
          <a:noFill/>
        </p:spPr>
        <p:txBody>
          <a:bodyPr wrap="square">
            <a:spAutoFit/>
          </a:bodyPr>
          <a:lstStyle/>
          <a:p>
            <a:r>
              <a:rPr lang="en-US" sz="2800" dirty="0">
                <a:solidFill>
                  <a:schemeClr val="accent1">
                    <a:lumMod val="40000"/>
                    <a:lumOff val="60000"/>
                  </a:schemeClr>
                </a:solidFill>
                <a:latin typeface="Cisco Sans" panose="020B0503020201020303" pitchFamily="34" charset="0"/>
              </a:rPr>
              <a:t>An HTTP request is made up of the following components:</a:t>
            </a:r>
          </a:p>
          <a:p>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HTTP Method (e.g., GET, POST, PUT, DELETE)</a:t>
            </a:r>
          </a:p>
          <a:p>
            <a:pPr marL="457200" indent="-457200">
              <a:buFont typeface="Arial" panose="020B0604020202020204" pitchFamily="34" charset="0"/>
              <a:buChar char="•"/>
            </a:pPr>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Endpoint URL (e.g., </a:t>
            </a:r>
            <a:r>
              <a:rPr lang="en-US" sz="2800" dirty="0">
                <a:latin typeface="Cisco Sans" panose="020B0503020201020303" pitchFamily="34" charset="0"/>
                <a:hlinkClick r:id="rId3">
                  <a:extLst>
                    <a:ext uri="{A12FA001-AC4F-418D-AE19-62706E023703}">
                      <ahyp:hlinkClr xmlns:ahyp="http://schemas.microsoft.com/office/drawing/2018/hyperlinkcolor" val="tx"/>
                    </a:ext>
                  </a:extLst>
                </a:hlinkClick>
              </a:rPr>
              <a:t>https://api.example.com/users</a:t>
            </a:r>
            <a:r>
              <a:rPr lang="en-US" sz="2800" dirty="0">
                <a:latin typeface="Cisco Sans" panose="020B0503020201020303" pitchFamily="34" charset="0"/>
              </a:rPr>
              <a:t>)</a:t>
            </a:r>
          </a:p>
          <a:p>
            <a:pPr marL="457200" indent="-457200">
              <a:buFont typeface="Arial" panose="020B0604020202020204" pitchFamily="34" charset="0"/>
              <a:buChar char="•"/>
            </a:pPr>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Headers (e.g., Content-Type, Authorization)</a:t>
            </a:r>
          </a:p>
          <a:p>
            <a:pPr marL="457200" indent="-457200">
              <a:buFont typeface="Arial" panose="020B0604020202020204" pitchFamily="34" charset="0"/>
              <a:buChar char="•"/>
            </a:pPr>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Body (for methods like POST or PUT, containing data to send)</a:t>
            </a:r>
          </a:p>
        </p:txBody>
      </p:sp>
    </p:spTree>
    <p:extLst>
      <p:ext uri="{BB962C8B-B14F-4D97-AF65-F5344CB8AC3E}">
        <p14:creationId xmlns:p14="http://schemas.microsoft.com/office/powerpoint/2010/main" val="4100888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CA428-DE18-EEED-7246-DEC02319BC0E}"/>
              </a:ext>
            </a:extLst>
          </p:cNvPr>
          <p:cNvSpPr>
            <a:spLocks noGrp="1"/>
          </p:cNvSpPr>
          <p:nvPr>
            <p:ph type="title"/>
          </p:nvPr>
        </p:nvSpPr>
        <p:spPr>
          <a:xfrm>
            <a:off x="1163471" y="16042"/>
            <a:ext cx="10131425" cy="1456267"/>
          </a:xfrm>
        </p:spPr>
        <p:txBody>
          <a:bodyPr/>
          <a:lstStyle/>
          <a:p>
            <a:pPr algn="ctr"/>
            <a:r>
              <a:rPr lang="en-US" cap="none" dirty="0">
                <a:latin typeface="Cisco Sans" panose="020B0503020201020303" pitchFamily="34" charset="0"/>
              </a:rPr>
              <a:t>Handling Responses</a:t>
            </a:r>
          </a:p>
        </p:txBody>
      </p:sp>
      <p:sp>
        <p:nvSpPr>
          <p:cNvPr id="10" name="TextBox 9">
            <a:extLst>
              <a:ext uri="{FF2B5EF4-FFF2-40B4-BE49-F238E27FC236}">
                <a16:creationId xmlns:a16="http://schemas.microsoft.com/office/drawing/2014/main" id="{D1C78960-7170-F8EB-AFA0-C772606F099B}"/>
              </a:ext>
            </a:extLst>
          </p:cNvPr>
          <p:cNvSpPr txBox="1"/>
          <p:nvPr/>
        </p:nvSpPr>
        <p:spPr>
          <a:xfrm>
            <a:off x="545432" y="2001698"/>
            <a:ext cx="11790948" cy="3108543"/>
          </a:xfrm>
          <a:prstGeom prst="rect">
            <a:avLst/>
          </a:prstGeom>
          <a:noFill/>
        </p:spPr>
        <p:txBody>
          <a:bodyPr wrap="square">
            <a:spAutoFit/>
          </a:bodyPr>
          <a:lstStyle/>
          <a:p>
            <a:r>
              <a:rPr lang="en-US" sz="2800" dirty="0">
                <a:solidFill>
                  <a:schemeClr val="accent1">
                    <a:lumMod val="40000"/>
                    <a:lumOff val="60000"/>
                  </a:schemeClr>
                </a:solidFill>
                <a:latin typeface="Cisco Sans" panose="020B0503020201020303" pitchFamily="34" charset="0"/>
              </a:rPr>
              <a:t>A server response to an HTTP request includes::</a:t>
            </a:r>
          </a:p>
          <a:p>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Status Code (e.g., 200 OK, 404 Not Found)</a:t>
            </a:r>
          </a:p>
          <a:p>
            <a:pPr marL="457200" indent="-457200">
              <a:buFont typeface="Arial" panose="020B0604020202020204" pitchFamily="34" charset="0"/>
              <a:buChar char="•"/>
            </a:pPr>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Headers (e.g., Content-Type, Cache-Control)</a:t>
            </a:r>
          </a:p>
          <a:p>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Body (the data returned by the server, often JSON or XML format)</a:t>
            </a:r>
          </a:p>
        </p:txBody>
      </p:sp>
    </p:spTree>
    <p:extLst>
      <p:ext uri="{BB962C8B-B14F-4D97-AF65-F5344CB8AC3E}">
        <p14:creationId xmlns:p14="http://schemas.microsoft.com/office/powerpoint/2010/main" val="3043531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CA428-DE18-EEED-7246-DEC02319BC0E}"/>
              </a:ext>
            </a:extLst>
          </p:cNvPr>
          <p:cNvSpPr>
            <a:spLocks noGrp="1"/>
          </p:cNvSpPr>
          <p:nvPr>
            <p:ph type="title"/>
          </p:nvPr>
        </p:nvSpPr>
        <p:spPr>
          <a:xfrm>
            <a:off x="1163471" y="16042"/>
            <a:ext cx="10131425" cy="1456267"/>
          </a:xfrm>
        </p:spPr>
        <p:txBody>
          <a:bodyPr/>
          <a:lstStyle/>
          <a:p>
            <a:pPr algn="ctr"/>
            <a:r>
              <a:rPr lang="en-US" cap="none" dirty="0">
                <a:latin typeface="Cisco Sans" panose="020B0503020201020303" pitchFamily="34" charset="0"/>
              </a:rPr>
              <a:t>Categories of Status Codes</a:t>
            </a:r>
          </a:p>
        </p:txBody>
      </p:sp>
      <p:sp>
        <p:nvSpPr>
          <p:cNvPr id="10" name="TextBox 9">
            <a:extLst>
              <a:ext uri="{FF2B5EF4-FFF2-40B4-BE49-F238E27FC236}">
                <a16:creationId xmlns:a16="http://schemas.microsoft.com/office/drawing/2014/main" id="{D1C78960-7170-F8EB-AFA0-C772606F099B}"/>
              </a:ext>
            </a:extLst>
          </p:cNvPr>
          <p:cNvSpPr txBox="1"/>
          <p:nvPr/>
        </p:nvSpPr>
        <p:spPr>
          <a:xfrm>
            <a:off x="333709" y="1600645"/>
            <a:ext cx="11790948" cy="4154984"/>
          </a:xfrm>
          <a:prstGeom prst="rect">
            <a:avLst/>
          </a:prstGeom>
          <a:noFill/>
        </p:spPr>
        <p:txBody>
          <a:bodyPr wrap="square">
            <a:spAutoFit/>
          </a:bodyPr>
          <a:lstStyle/>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1xx</a:t>
            </a:r>
            <a:r>
              <a:rPr lang="en-US" sz="2400" dirty="0">
                <a:latin typeface="Cisco Sans" panose="020B0503020201020303" pitchFamily="34" charset="0"/>
              </a:rPr>
              <a:t> (Informational): The request was received, continuing process.</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2xx</a:t>
            </a:r>
            <a:r>
              <a:rPr lang="en-US" sz="2400" dirty="0">
                <a:latin typeface="Cisco Sans" panose="020B0503020201020303" pitchFamily="34" charset="0"/>
              </a:rPr>
              <a:t> (Success): The request was successfully received, understood, and accepted.</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3xx</a:t>
            </a:r>
            <a:r>
              <a:rPr lang="en-US" sz="2400" dirty="0">
                <a:latin typeface="Cisco Sans" panose="020B0503020201020303" pitchFamily="34" charset="0"/>
              </a:rPr>
              <a:t> (Redirection): Further action needs to be taken in order to complete the request.</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4xx</a:t>
            </a:r>
            <a:r>
              <a:rPr lang="en-US" sz="2400" dirty="0">
                <a:latin typeface="Cisco Sans" panose="020B0503020201020303" pitchFamily="34" charset="0"/>
              </a:rPr>
              <a:t> (Client Error): The request contains bad syntax or cannot be fulfilled.</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5xx</a:t>
            </a:r>
            <a:r>
              <a:rPr lang="en-US" sz="2400" dirty="0">
                <a:latin typeface="Cisco Sans" panose="020B0503020201020303" pitchFamily="34" charset="0"/>
              </a:rPr>
              <a:t> (Server Error): The server failed to fulfill an apparently valid request.</a:t>
            </a:r>
          </a:p>
        </p:txBody>
      </p:sp>
    </p:spTree>
    <p:extLst>
      <p:ext uri="{BB962C8B-B14F-4D97-AF65-F5344CB8AC3E}">
        <p14:creationId xmlns:p14="http://schemas.microsoft.com/office/powerpoint/2010/main" val="1156720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5A07A0-81E3-9A5C-117D-91B9ECB8DD68}"/>
              </a:ext>
            </a:extLst>
          </p:cNvPr>
          <p:cNvSpPr txBox="1"/>
          <p:nvPr/>
        </p:nvSpPr>
        <p:spPr>
          <a:xfrm>
            <a:off x="738011" y="1271753"/>
            <a:ext cx="10715977" cy="4955203"/>
          </a:xfrm>
          <a:prstGeom prst="rect">
            <a:avLst/>
          </a:prstGeom>
          <a:noFill/>
        </p:spPr>
        <p:txBody>
          <a:bodyPr wrap="square">
            <a:spAutoFit/>
          </a:bodyPr>
          <a:lstStyle/>
          <a:p>
            <a:pPr marL="457200" indent="-457200">
              <a:buFont typeface="Arial" panose="020B0604020202020204" pitchFamily="34" charset="0"/>
              <a:buChar char="•"/>
            </a:pPr>
            <a:r>
              <a:rPr lang="en-US" sz="2400" dirty="0">
                <a:latin typeface="Cisco Sans" panose="020B0503020201020303" pitchFamily="34" charset="0"/>
              </a:rPr>
              <a:t>We need to download a clean version of this PPT. How can we?</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latin typeface="Cisco Sans" panose="020B0503020201020303" pitchFamily="34" charset="0"/>
              </a:rPr>
              <a:t>All we have is the URL:</a:t>
            </a:r>
          </a:p>
          <a:p>
            <a:endParaRPr lang="en-US" sz="2400" dirty="0">
              <a:latin typeface="Cisco Sans" panose="020B0503020201020303" pitchFamily="34" charset="0"/>
            </a:endParaRPr>
          </a:p>
          <a:p>
            <a:r>
              <a:rPr lang="en-US" sz="2400" dirty="0">
                <a:latin typeface="Cisco Sans" panose="020B0503020201020303" pitchFamily="34" charset="0"/>
              </a:rPr>
              <a:t>https://github.com/CiscoDevNet/WASTC2024-vFDW/blob/main/1-Monday/Intro-to-REST-APIs/Intro-to-REST-APIs.pptx</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latin typeface="Cisco Sans" panose="020B0503020201020303" pitchFamily="34" charset="0"/>
              </a:rPr>
              <a:t>We’re on a constrained edge device with no browser and no PuTTY / FTP client!</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latin typeface="Cisco Sans" panose="020B0503020201020303" pitchFamily="34" charset="0"/>
              </a:rPr>
              <a:t>How can we download it onto our device?</a:t>
            </a:r>
          </a:p>
          <a:p>
            <a:endParaRPr lang="en-US" sz="2800" dirty="0">
              <a:solidFill>
                <a:schemeClr val="accent1">
                  <a:lumMod val="40000"/>
                  <a:lumOff val="60000"/>
                </a:schemeClr>
              </a:solidFill>
              <a:latin typeface="Cisco Sans" panose="020B0503020201020303" pitchFamily="34" charset="0"/>
            </a:endParaRPr>
          </a:p>
        </p:txBody>
      </p:sp>
      <p:sp>
        <p:nvSpPr>
          <p:cNvPr id="12" name="Title 1">
            <a:extLst>
              <a:ext uri="{FF2B5EF4-FFF2-40B4-BE49-F238E27FC236}">
                <a16:creationId xmlns:a16="http://schemas.microsoft.com/office/drawing/2014/main" id="{56373062-EF56-BD0A-7B05-901A3143625E}"/>
              </a:ext>
            </a:extLst>
          </p:cNvPr>
          <p:cNvSpPr>
            <a:spLocks noGrp="1"/>
          </p:cNvSpPr>
          <p:nvPr>
            <p:ph type="title"/>
          </p:nvPr>
        </p:nvSpPr>
        <p:spPr>
          <a:xfrm>
            <a:off x="832555" y="84083"/>
            <a:ext cx="10131425" cy="1187670"/>
          </a:xfrm>
        </p:spPr>
        <p:txBody>
          <a:bodyPr>
            <a:normAutofit/>
          </a:bodyPr>
          <a:lstStyle/>
          <a:p>
            <a:pPr algn="ctr"/>
            <a:r>
              <a:rPr lang="en-US" cap="none" dirty="0">
                <a:latin typeface="Cisco Sans" panose="020B0503020201020303" pitchFamily="34" charset="0"/>
              </a:rPr>
              <a:t>Oh No!</a:t>
            </a:r>
          </a:p>
        </p:txBody>
      </p:sp>
    </p:spTree>
    <p:extLst>
      <p:ext uri="{BB962C8B-B14F-4D97-AF65-F5344CB8AC3E}">
        <p14:creationId xmlns:p14="http://schemas.microsoft.com/office/powerpoint/2010/main" val="776917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CA428-DE18-EEED-7246-DEC02319BC0E}"/>
              </a:ext>
            </a:extLst>
          </p:cNvPr>
          <p:cNvSpPr>
            <a:spLocks noGrp="1"/>
          </p:cNvSpPr>
          <p:nvPr>
            <p:ph type="title"/>
          </p:nvPr>
        </p:nvSpPr>
        <p:spPr>
          <a:xfrm>
            <a:off x="1163471" y="16042"/>
            <a:ext cx="10131425" cy="1086329"/>
          </a:xfrm>
        </p:spPr>
        <p:txBody>
          <a:bodyPr/>
          <a:lstStyle/>
          <a:p>
            <a:pPr algn="ctr"/>
            <a:r>
              <a:rPr lang="en-US" cap="none" dirty="0">
                <a:latin typeface="Cisco Sans" panose="020B0503020201020303" pitchFamily="34" charset="0"/>
              </a:rPr>
              <a:t>Common Status Codes</a:t>
            </a:r>
          </a:p>
        </p:txBody>
      </p:sp>
      <p:sp>
        <p:nvSpPr>
          <p:cNvPr id="10" name="TextBox 9">
            <a:extLst>
              <a:ext uri="{FF2B5EF4-FFF2-40B4-BE49-F238E27FC236}">
                <a16:creationId xmlns:a16="http://schemas.microsoft.com/office/drawing/2014/main" id="{D1C78960-7170-F8EB-AFA0-C772606F099B}"/>
              </a:ext>
            </a:extLst>
          </p:cNvPr>
          <p:cNvSpPr txBox="1"/>
          <p:nvPr/>
        </p:nvSpPr>
        <p:spPr>
          <a:xfrm>
            <a:off x="200526" y="1536174"/>
            <a:ext cx="11790948" cy="3785652"/>
          </a:xfrm>
          <a:prstGeom prst="rect">
            <a:avLst/>
          </a:prstGeom>
          <a:noFill/>
        </p:spPr>
        <p:txBody>
          <a:bodyPr wrap="square">
            <a:spAutoFit/>
          </a:bodyPr>
          <a:lstStyle/>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200 OK</a:t>
            </a:r>
            <a:r>
              <a:rPr lang="en-US" sz="2400" dirty="0">
                <a:latin typeface="Cisco Sans" panose="020B0503020201020303" pitchFamily="34" charset="0"/>
              </a:rPr>
              <a:t>: The request has succeeded.</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201 Created</a:t>
            </a:r>
            <a:r>
              <a:rPr lang="en-US" sz="2400" dirty="0">
                <a:latin typeface="Cisco Sans" panose="020B0503020201020303" pitchFamily="34" charset="0"/>
              </a:rPr>
              <a:t>: The request has been fulfilled and resulted in a new resource being created.</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400 Bad Request</a:t>
            </a:r>
            <a:r>
              <a:rPr lang="en-US" sz="2400" dirty="0">
                <a:latin typeface="Cisco Sans" panose="020B0503020201020303" pitchFamily="34" charset="0"/>
              </a:rPr>
              <a:t>: The server cannot or will not process the request due to an apparent client error.</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401 Unauthorized</a:t>
            </a:r>
            <a:r>
              <a:rPr lang="en-US" sz="2400" dirty="0">
                <a:latin typeface="Cisco Sans" panose="020B0503020201020303" pitchFamily="34" charset="0"/>
              </a:rPr>
              <a:t>: Authentication is required and has failed or has not yet been provided.</a:t>
            </a:r>
          </a:p>
        </p:txBody>
      </p:sp>
    </p:spTree>
    <p:extLst>
      <p:ext uri="{BB962C8B-B14F-4D97-AF65-F5344CB8AC3E}">
        <p14:creationId xmlns:p14="http://schemas.microsoft.com/office/powerpoint/2010/main" val="1569277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CA428-DE18-EEED-7246-DEC02319BC0E}"/>
              </a:ext>
            </a:extLst>
          </p:cNvPr>
          <p:cNvSpPr>
            <a:spLocks noGrp="1"/>
          </p:cNvSpPr>
          <p:nvPr>
            <p:ph type="title"/>
          </p:nvPr>
        </p:nvSpPr>
        <p:spPr>
          <a:xfrm>
            <a:off x="1163471" y="16042"/>
            <a:ext cx="10131425" cy="1086329"/>
          </a:xfrm>
        </p:spPr>
        <p:txBody>
          <a:bodyPr/>
          <a:lstStyle/>
          <a:p>
            <a:pPr algn="ctr"/>
            <a:r>
              <a:rPr lang="en-US" cap="none" dirty="0">
                <a:latin typeface="Cisco Sans" panose="020B0503020201020303" pitchFamily="34" charset="0"/>
              </a:rPr>
              <a:t>Common Status Codes </a:t>
            </a:r>
            <a:r>
              <a:rPr lang="en-US" sz="2000" cap="none" dirty="0">
                <a:latin typeface="Cisco Sans" panose="020B0503020201020303" pitchFamily="34" charset="0"/>
              </a:rPr>
              <a:t>(continued)</a:t>
            </a:r>
            <a:endParaRPr lang="en-US" cap="none" dirty="0">
              <a:latin typeface="Cisco Sans" panose="020B0503020201020303" pitchFamily="34" charset="0"/>
            </a:endParaRPr>
          </a:p>
        </p:txBody>
      </p:sp>
      <p:sp>
        <p:nvSpPr>
          <p:cNvPr id="10" name="TextBox 9">
            <a:extLst>
              <a:ext uri="{FF2B5EF4-FFF2-40B4-BE49-F238E27FC236}">
                <a16:creationId xmlns:a16="http://schemas.microsoft.com/office/drawing/2014/main" id="{D1C78960-7170-F8EB-AFA0-C772606F099B}"/>
              </a:ext>
            </a:extLst>
          </p:cNvPr>
          <p:cNvSpPr txBox="1"/>
          <p:nvPr/>
        </p:nvSpPr>
        <p:spPr>
          <a:xfrm>
            <a:off x="200526" y="1536174"/>
            <a:ext cx="11790948" cy="3785652"/>
          </a:xfrm>
          <a:prstGeom prst="rect">
            <a:avLst/>
          </a:prstGeom>
          <a:noFill/>
        </p:spPr>
        <p:txBody>
          <a:bodyPr wrap="square">
            <a:spAutoFit/>
          </a:bodyPr>
          <a:lstStyle/>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403 Forbidden</a:t>
            </a:r>
            <a:r>
              <a:rPr lang="en-US" sz="2400" dirty="0">
                <a:latin typeface="Cisco Sans" panose="020B0503020201020303" pitchFamily="34" charset="0"/>
              </a:rPr>
              <a:t>: The server understood the request, but is refusing to fulfill it.</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404 Not Found</a:t>
            </a:r>
            <a:r>
              <a:rPr lang="en-US" sz="2400" dirty="0">
                <a:latin typeface="Cisco Sans" panose="020B0503020201020303" pitchFamily="34" charset="0"/>
              </a:rPr>
              <a:t>: The requested resource could not be found but may be available in the future.</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500 Internal Server Error</a:t>
            </a:r>
            <a:r>
              <a:rPr lang="en-US" sz="2400" dirty="0">
                <a:latin typeface="Cisco Sans" panose="020B0503020201020303" pitchFamily="34" charset="0"/>
              </a:rPr>
              <a:t>: A generic error message, given when an unexpected condition was encountered.</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503 Service Unavailable</a:t>
            </a:r>
            <a:r>
              <a:rPr lang="en-US" sz="2400" dirty="0">
                <a:latin typeface="Cisco Sans" panose="020B0503020201020303" pitchFamily="34" charset="0"/>
              </a:rPr>
              <a:t>: The server is currently unable to handle the request due to a temporary overload or maintenance.</a:t>
            </a:r>
          </a:p>
        </p:txBody>
      </p:sp>
    </p:spTree>
    <p:extLst>
      <p:ext uri="{BB962C8B-B14F-4D97-AF65-F5344CB8AC3E}">
        <p14:creationId xmlns:p14="http://schemas.microsoft.com/office/powerpoint/2010/main" val="4065028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p:txBody>
          <a:bodyPr/>
          <a:lstStyle/>
          <a:p>
            <a:r>
              <a:rPr lang="en-US" cap="none" dirty="0">
                <a:latin typeface="Cisco Sans" panose="020B0503020201020303" pitchFamily="34" charset="0"/>
              </a:rPr>
              <a:t>Designing RESTful APIs</a:t>
            </a:r>
          </a:p>
        </p:txBody>
      </p:sp>
    </p:spTree>
    <p:extLst>
      <p:ext uri="{BB962C8B-B14F-4D97-AF65-F5344CB8AC3E}">
        <p14:creationId xmlns:p14="http://schemas.microsoft.com/office/powerpoint/2010/main" val="2835454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030287" y="0"/>
            <a:ext cx="10131425" cy="1039091"/>
          </a:xfrm>
        </p:spPr>
        <p:txBody>
          <a:bodyPr/>
          <a:lstStyle/>
          <a:p>
            <a:pPr algn="ctr"/>
            <a:r>
              <a:rPr lang="en-US" cap="none" dirty="0">
                <a:latin typeface="Cisco Sans" panose="020B0503020201020303" pitchFamily="34" charset="0"/>
              </a:rPr>
              <a:t>Design Principles for RESTful APIs</a:t>
            </a:r>
          </a:p>
        </p:txBody>
      </p:sp>
      <p:sp>
        <p:nvSpPr>
          <p:cNvPr id="4" name="TextBox 3">
            <a:extLst>
              <a:ext uri="{FF2B5EF4-FFF2-40B4-BE49-F238E27FC236}">
                <a16:creationId xmlns:a16="http://schemas.microsoft.com/office/drawing/2014/main" id="{98BA27D1-8097-77C3-F622-8EB58F0D88AD}"/>
              </a:ext>
            </a:extLst>
          </p:cNvPr>
          <p:cNvSpPr txBox="1"/>
          <p:nvPr/>
        </p:nvSpPr>
        <p:spPr>
          <a:xfrm>
            <a:off x="1030287" y="1039091"/>
            <a:ext cx="10385777" cy="5262979"/>
          </a:xfrm>
          <a:prstGeom prst="rect">
            <a:avLst/>
          </a:prstGeom>
          <a:noFill/>
        </p:spPr>
        <p:txBody>
          <a:bodyPr wrap="square">
            <a:spAutoFit/>
          </a:bodyPr>
          <a:lstStyle/>
          <a:p>
            <a:r>
              <a:rPr lang="en-US" sz="2400" dirty="0">
                <a:solidFill>
                  <a:schemeClr val="accent1">
                    <a:lumMod val="40000"/>
                    <a:lumOff val="60000"/>
                  </a:schemeClr>
                </a:solidFill>
                <a:latin typeface="Cisco Sans" panose="020B0503020201020303" pitchFamily="34" charset="0"/>
              </a:rPr>
              <a:t>Consistency</a:t>
            </a:r>
            <a:r>
              <a:rPr lang="en-US" sz="2400" dirty="0">
                <a:latin typeface="Cisco Sans" panose="020B0503020201020303" pitchFamily="34" charset="0"/>
              </a:rPr>
              <a:t>: Ensure consistent naming conventions, request/response formats, and URL structures throughout the API.</a:t>
            </a:r>
          </a:p>
          <a:p>
            <a:endParaRPr lang="en-US" sz="2400" dirty="0">
              <a:solidFill>
                <a:schemeClr val="accent1">
                  <a:lumMod val="40000"/>
                  <a:lumOff val="60000"/>
                </a:schemeClr>
              </a:solidFill>
              <a:latin typeface="Cisco Sans" panose="020B0503020201020303" pitchFamily="34" charset="0"/>
            </a:endParaRPr>
          </a:p>
          <a:p>
            <a:r>
              <a:rPr lang="en-US" sz="2400" dirty="0">
                <a:solidFill>
                  <a:schemeClr val="accent1">
                    <a:lumMod val="40000"/>
                    <a:lumOff val="60000"/>
                  </a:schemeClr>
                </a:solidFill>
                <a:latin typeface="Cisco Sans" panose="020B0503020201020303" pitchFamily="34" charset="0"/>
              </a:rPr>
              <a:t>Resource Identification</a:t>
            </a:r>
            <a:r>
              <a:rPr lang="en-US" sz="2400" dirty="0">
                <a:latin typeface="Cisco Sans" panose="020B0503020201020303" pitchFamily="34" charset="0"/>
              </a:rPr>
              <a:t>: Use clear, descriptive, and plural nouns for resource names (e.g., /users, /products) and avoid verbs.</a:t>
            </a:r>
          </a:p>
          <a:p>
            <a:endParaRPr lang="en-US" sz="2400" dirty="0">
              <a:latin typeface="Cisco Sans" panose="020B0503020201020303" pitchFamily="34" charset="0"/>
            </a:endParaRPr>
          </a:p>
          <a:p>
            <a:r>
              <a:rPr lang="en-US" sz="2400" dirty="0">
                <a:solidFill>
                  <a:schemeClr val="accent1">
                    <a:lumMod val="40000"/>
                    <a:lumOff val="60000"/>
                  </a:schemeClr>
                </a:solidFill>
                <a:latin typeface="Cisco Sans" panose="020B0503020201020303" pitchFamily="34" charset="0"/>
              </a:rPr>
              <a:t>Stateless Interactions</a:t>
            </a:r>
            <a:r>
              <a:rPr lang="en-US" sz="2400" dirty="0">
                <a:latin typeface="Cisco Sans" panose="020B0503020201020303" pitchFamily="34" charset="0"/>
              </a:rPr>
              <a:t>: Each API call should contain all information necessary to process the request without relying on stored context.</a:t>
            </a:r>
          </a:p>
          <a:p>
            <a:endParaRPr lang="en-US" sz="2400" dirty="0">
              <a:latin typeface="Cisco Sans" panose="020B0503020201020303" pitchFamily="34" charset="0"/>
            </a:endParaRPr>
          </a:p>
          <a:p>
            <a:r>
              <a:rPr lang="en-US" sz="2400" dirty="0">
                <a:solidFill>
                  <a:schemeClr val="accent1">
                    <a:lumMod val="40000"/>
                    <a:lumOff val="60000"/>
                  </a:schemeClr>
                </a:solidFill>
                <a:latin typeface="Cisco Sans" panose="020B0503020201020303" pitchFamily="34" charset="0"/>
              </a:rPr>
              <a:t>Versioning</a:t>
            </a:r>
            <a:r>
              <a:rPr lang="en-US" sz="2400" dirty="0">
                <a:latin typeface="Cisco Sans" panose="020B0503020201020303" pitchFamily="34" charset="0"/>
              </a:rPr>
              <a:t>: Version your API to manage changes and maintain backward compatibility (e.g., /v1/users).</a:t>
            </a:r>
          </a:p>
          <a:p>
            <a:endParaRPr lang="en-US" sz="2400" dirty="0">
              <a:latin typeface="Cisco Sans" panose="020B0503020201020303" pitchFamily="34" charset="0"/>
            </a:endParaRPr>
          </a:p>
          <a:p>
            <a:r>
              <a:rPr lang="en-US" sz="2400" dirty="0">
                <a:solidFill>
                  <a:schemeClr val="accent1">
                    <a:lumMod val="40000"/>
                    <a:lumOff val="60000"/>
                  </a:schemeClr>
                </a:solidFill>
                <a:latin typeface="Cisco Sans" panose="020B0503020201020303" pitchFamily="34" charset="0"/>
              </a:rPr>
              <a:t>Error Handling</a:t>
            </a:r>
            <a:r>
              <a:rPr lang="en-US" sz="2400" dirty="0">
                <a:latin typeface="Cisco Sans" panose="020B0503020201020303" pitchFamily="34" charset="0"/>
              </a:rPr>
              <a:t>: Provide informative error messages with appropriate HTTP status codes to facilitate debugging.</a:t>
            </a:r>
          </a:p>
        </p:txBody>
      </p:sp>
    </p:spTree>
    <p:extLst>
      <p:ext uri="{BB962C8B-B14F-4D97-AF65-F5344CB8AC3E}">
        <p14:creationId xmlns:p14="http://schemas.microsoft.com/office/powerpoint/2010/main" val="3187856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18D2-406D-3444-C7E8-88897136493C}"/>
              </a:ext>
            </a:extLst>
          </p:cNvPr>
          <p:cNvSpPr>
            <a:spLocks noGrp="1"/>
          </p:cNvSpPr>
          <p:nvPr>
            <p:ph type="title"/>
          </p:nvPr>
        </p:nvSpPr>
        <p:spPr>
          <a:xfrm>
            <a:off x="529937" y="354252"/>
            <a:ext cx="10920844" cy="1456267"/>
          </a:xfrm>
        </p:spPr>
        <p:txBody>
          <a:bodyPr/>
          <a:lstStyle/>
          <a:p>
            <a:r>
              <a:rPr lang="en-US" cap="none" dirty="0">
                <a:latin typeface="Cisco Sans" panose="020B0503020201020303" pitchFamily="34" charset="0"/>
              </a:rPr>
              <a:t>REST API Naming Conventions and Best Practices</a:t>
            </a:r>
          </a:p>
        </p:txBody>
      </p:sp>
      <p:pic>
        <p:nvPicPr>
          <p:cNvPr id="13314" name="Picture 2">
            <a:extLst>
              <a:ext uri="{FF2B5EF4-FFF2-40B4-BE49-F238E27FC236}">
                <a16:creationId xmlns:a16="http://schemas.microsoft.com/office/drawing/2014/main" id="{0E52C631-F825-F328-55F6-791B8A4AB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359" y="1695450"/>
            <a:ext cx="8890000" cy="3467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E97DB4-7A9F-0788-3A42-F21DCF81CBEA}"/>
              </a:ext>
            </a:extLst>
          </p:cNvPr>
          <p:cNvSpPr txBox="1"/>
          <p:nvPr/>
        </p:nvSpPr>
        <p:spPr>
          <a:xfrm>
            <a:off x="2943225" y="5743770"/>
            <a:ext cx="6094268" cy="584775"/>
          </a:xfrm>
          <a:prstGeom prst="rect">
            <a:avLst/>
          </a:prstGeom>
          <a:noFill/>
        </p:spPr>
        <p:txBody>
          <a:bodyPr wrap="square">
            <a:spAutoFit/>
          </a:bodyPr>
          <a:lstStyle/>
          <a:p>
            <a:pPr algn="ctr"/>
            <a:r>
              <a:rPr lang="en-US" sz="1600" dirty="0">
                <a:latin typeface="Cisco Sans" panose="020B0503020201020303" pitchFamily="34" charset="0"/>
              </a:rPr>
              <a:t>Source: https://</a:t>
            </a:r>
            <a:r>
              <a:rPr lang="en-US" sz="1600" dirty="0" err="1">
                <a:latin typeface="Cisco Sans" panose="020B0503020201020303" pitchFamily="34" charset="0"/>
              </a:rPr>
              <a:t>medium.com</a:t>
            </a:r>
            <a:r>
              <a:rPr lang="en-US" sz="1600" dirty="0">
                <a:latin typeface="Cisco Sans" panose="020B0503020201020303" pitchFamily="34" charset="0"/>
              </a:rPr>
              <a:t>/@</a:t>
            </a:r>
            <a:r>
              <a:rPr lang="en-US" sz="1600" dirty="0" err="1">
                <a:latin typeface="Cisco Sans" panose="020B0503020201020303" pitchFamily="34" charset="0"/>
              </a:rPr>
              <a:t>nadinCodeHat</a:t>
            </a:r>
            <a:r>
              <a:rPr lang="en-US" sz="1600" dirty="0">
                <a:latin typeface="Cisco Sans" panose="020B0503020201020303" pitchFamily="34" charset="0"/>
              </a:rPr>
              <a:t>/rest-api-naming-conventions-and-best-practices-1c4e781eb6a5</a:t>
            </a:r>
          </a:p>
        </p:txBody>
      </p:sp>
    </p:spTree>
    <p:extLst>
      <p:ext uri="{BB962C8B-B14F-4D97-AF65-F5344CB8AC3E}">
        <p14:creationId xmlns:p14="http://schemas.microsoft.com/office/powerpoint/2010/main" val="4083931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40B9-7FB2-944B-876A-448738F31662}"/>
              </a:ext>
            </a:extLst>
          </p:cNvPr>
          <p:cNvSpPr>
            <a:spLocks noGrp="1"/>
          </p:cNvSpPr>
          <p:nvPr>
            <p:ph type="title"/>
          </p:nvPr>
        </p:nvSpPr>
        <p:spPr>
          <a:xfrm>
            <a:off x="1030287" y="183573"/>
            <a:ext cx="10131425" cy="1456267"/>
          </a:xfrm>
        </p:spPr>
        <p:txBody>
          <a:bodyPr/>
          <a:lstStyle/>
          <a:p>
            <a:pPr algn="ctr"/>
            <a:r>
              <a:rPr lang="en-US" cap="none" dirty="0">
                <a:solidFill>
                  <a:schemeClr val="accent1">
                    <a:lumMod val="40000"/>
                    <a:lumOff val="60000"/>
                  </a:schemeClr>
                </a:solidFill>
                <a:latin typeface="Cisco Sans" panose="020B0503020201020303" pitchFamily="34" charset="0"/>
              </a:rPr>
              <a:t>Use Nouns to represent resources / Not Verbs</a:t>
            </a:r>
          </a:p>
        </p:txBody>
      </p:sp>
      <p:sp>
        <p:nvSpPr>
          <p:cNvPr id="3" name="Text Placeholder 2">
            <a:extLst>
              <a:ext uri="{FF2B5EF4-FFF2-40B4-BE49-F238E27FC236}">
                <a16:creationId xmlns:a16="http://schemas.microsoft.com/office/drawing/2014/main" id="{BFE83DA8-6793-C9BF-EAF2-8299CE0BFFE7}"/>
              </a:ext>
            </a:extLst>
          </p:cNvPr>
          <p:cNvSpPr>
            <a:spLocks noGrp="1"/>
          </p:cNvSpPr>
          <p:nvPr>
            <p:ph type="body" idx="1"/>
          </p:nvPr>
        </p:nvSpPr>
        <p:spPr>
          <a:xfrm>
            <a:off x="601136" y="2218267"/>
            <a:ext cx="4709054" cy="576262"/>
          </a:xfrm>
        </p:spPr>
        <p:txBody>
          <a:bodyPr/>
          <a:lstStyle/>
          <a:p>
            <a:pPr algn="ctr"/>
            <a:r>
              <a:rPr lang="en-US" dirty="0">
                <a:latin typeface="Cisco Sans" panose="020B0503020201020303" pitchFamily="34" charset="0"/>
                <a:cs typeface="Courier New" panose="02070309020205020404" pitchFamily="49" charset="0"/>
              </a:rPr>
              <a:t>Bad examples</a:t>
            </a:r>
          </a:p>
        </p:txBody>
      </p:sp>
      <p:sp>
        <p:nvSpPr>
          <p:cNvPr id="4" name="Content Placeholder 3">
            <a:extLst>
              <a:ext uri="{FF2B5EF4-FFF2-40B4-BE49-F238E27FC236}">
                <a16:creationId xmlns:a16="http://schemas.microsoft.com/office/drawing/2014/main" id="{E9EBC8C5-5306-4153-B31F-9AD9ADD77B3D}"/>
              </a:ext>
            </a:extLst>
          </p:cNvPr>
          <p:cNvSpPr>
            <a:spLocks noGrp="1"/>
          </p:cNvSpPr>
          <p:nvPr>
            <p:ph sz="half" idx="2"/>
          </p:nvPr>
        </p:nvSpPr>
        <p:spPr>
          <a:xfrm>
            <a:off x="228601" y="2870201"/>
            <a:ext cx="5454124" cy="2920998"/>
          </a:xfrm>
        </p:spPr>
        <p:txBody>
          <a:bodyPr>
            <a:noAutofit/>
          </a:bodyPr>
          <a:lstStyle/>
          <a:p>
            <a:pPr marL="0" indent="0" algn="ctr">
              <a:buNone/>
            </a:pPr>
            <a:endParaRPr lang="en-US" sz="1700" dirty="0"/>
          </a:p>
          <a:p>
            <a:pPr marL="0" indent="0" algn="ctr">
              <a:buNone/>
            </a:pPr>
            <a:r>
              <a:rPr lang="en-US" sz="1700" dirty="0"/>
              <a:t>http://</a:t>
            </a:r>
            <a:r>
              <a:rPr lang="en-US" sz="1700" dirty="0" err="1"/>
              <a:t>api.example.com</a:t>
            </a:r>
            <a:r>
              <a:rPr lang="en-US" sz="1700" dirty="0"/>
              <a:t>/v1/store/</a:t>
            </a:r>
            <a:r>
              <a:rPr lang="en-US" sz="1700" dirty="0" err="1">
                <a:solidFill>
                  <a:schemeClr val="accent1">
                    <a:lumMod val="40000"/>
                    <a:lumOff val="60000"/>
                  </a:schemeClr>
                </a:solidFill>
              </a:rPr>
              <a:t>CreateItems</a:t>
            </a:r>
            <a:r>
              <a:rPr lang="en-US" sz="1700" dirty="0"/>
              <a:t>/{item-id}</a:t>
            </a:r>
          </a:p>
          <a:p>
            <a:pPr marL="0" indent="0" algn="ctr">
              <a:buNone/>
            </a:pPr>
            <a:endParaRPr lang="en-US" sz="1700" dirty="0"/>
          </a:p>
          <a:p>
            <a:pPr marL="0" indent="0" algn="ctr">
              <a:buNone/>
            </a:pPr>
            <a:r>
              <a:rPr lang="en-US" sz="1700" dirty="0"/>
              <a:t>http://</a:t>
            </a:r>
            <a:r>
              <a:rPr lang="en-US" sz="1700" dirty="0" err="1"/>
              <a:t>api.example.com</a:t>
            </a:r>
            <a:r>
              <a:rPr lang="en-US" sz="1700" dirty="0"/>
              <a:t>/v1/store/</a:t>
            </a:r>
            <a:r>
              <a:rPr lang="en-US" sz="1700" dirty="0" err="1">
                <a:solidFill>
                  <a:schemeClr val="accent1">
                    <a:lumMod val="40000"/>
                    <a:lumOff val="60000"/>
                  </a:schemeClr>
                </a:solidFill>
              </a:rPr>
              <a:t>getEmployees</a:t>
            </a:r>
            <a:r>
              <a:rPr lang="en-US" sz="1700" dirty="0"/>
              <a:t>/{emp-id}</a:t>
            </a:r>
          </a:p>
          <a:p>
            <a:pPr marL="0" indent="0" algn="ctr">
              <a:buNone/>
            </a:pPr>
            <a:endParaRPr lang="en-US" sz="1700" dirty="0"/>
          </a:p>
          <a:p>
            <a:pPr marL="0" indent="0" algn="ctr">
              <a:buNone/>
            </a:pPr>
            <a:r>
              <a:rPr lang="en-US" sz="1700" dirty="0"/>
              <a:t>http://</a:t>
            </a:r>
            <a:r>
              <a:rPr lang="en-US" sz="1700" dirty="0" err="1"/>
              <a:t>api.example.com</a:t>
            </a:r>
            <a:r>
              <a:rPr lang="en-US" sz="1700" dirty="0"/>
              <a:t>/v1/store/</a:t>
            </a:r>
            <a:r>
              <a:rPr lang="en-US" sz="1700" dirty="0">
                <a:solidFill>
                  <a:schemeClr val="accent1">
                    <a:lumMod val="40000"/>
                    <a:lumOff val="60000"/>
                  </a:schemeClr>
                </a:solidFill>
              </a:rPr>
              <a:t>update-prices</a:t>
            </a:r>
            <a:r>
              <a:rPr lang="en-US" sz="1700" dirty="0"/>
              <a:t>/{price-id}</a:t>
            </a:r>
          </a:p>
          <a:p>
            <a:pPr marL="0" indent="0" algn="ctr">
              <a:buNone/>
            </a:pPr>
            <a:endParaRPr lang="en-US" sz="1700" dirty="0"/>
          </a:p>
          <a:p>
            <a:pPr marL="0" indent="0" algn="ctr">
              <a:buNone/>
            </a:pPr>
            <a:r>
              <a:rPr lang="en-US" sz="1700" dirty="0"/>
              <a:t>http://</a:t>
            </a:r>
            <a:r>
              <a:rPr lang="en-US" sz="1700" dirty="0" err="1"/>
              <a:t>api.example.com</a:t>
            </a:r>
            <a:r>
              <a:rPr lang="en-US" sz="1700" dirty="0"/>
              <a:t>/v1/store/</a:t>
            </a:r>
            <a:r>
              <a:rPr lang="en-US" sz="1700" dirty="0" err="1">
                <a:solidFill>
                  <a:schemeClr val="accent1">
                    <a:lumMod val="40000"/>
                    <a:lumOff val="60000"/>
                  </a:schemeClr>
                </a:solidFill>
              </a:rPr>
              <a:t>deleteOrders</a:t>
            </a:r>
            <a:r>
              <a:rPr lang="en-US" sz="1700" dirty="0"/>
              <a:t>/{order-id}</a:t>
            </a:r>
          </a:p>
        </p:txBody>
      </p:sp>
      <p:sp>
        <p:nvSpPr>
          <p:cNvPr id="5" name="Text Placeholder 4">
            <a:extLst>
              <a:ext uri="{FF2B5EF4-FFF2-40B4-BE49-F238E27FC236}">
                <a16:creationId xmlns:a16="http://schemas.microsoft.com/office/drawing/2014/main" id="{D4D863A2-02D7-44B2-04DA-FD983199220E}"/>
              </a:ext>
            </a:extLst>
          </p:cNvPr>
          <p:cNvSpPr>
            <a:spLocks noGrp="1"/>
          </p:cNvSpPr>
          <p:nvPr>
            <p:ph type="body" sz="quarter" idx="3"/>
          </p:nvPr>
        </p:nvSpPr>
        <p:spPr>
          <a:xfrm>
            <a:off x="6532034" y="2218267"/>
            <a:ext cx="4722813" cy="576262"/>
          </a:xfrm>
        </p:spPr>
        <p:txBody>
          <a:bodyPr/>
          <a:lstStyle/>
          <a:p>
            <a:pPr algn="ctr"/>
            <a:r>
              <a:rPr lang="en-US" dirty="0">
                <a:latin typeface="Cisco Sans" panose="020B0503020201020303" pitchFamily="34" charset="0"/>
              </a:rPr>
              <a:t>Good examples</a:t>
            </a:r>
          </a:p>
        </p:txBody>
      </p:sp>
      <p:sp>
        <p:nvSpPr>
          <p:cNvPr id="6" name="Content Placeholder 5">
            <a:extLst>
              <a:ext uri="{FF2B5EF4-FFF2-40B4-BE49-F238E27FC236}">
                <a16:creationId xmlns:a16="http://schemas.microsoft.com/office/drawing/2014/main" id="{7737A474-09BC-675E-F0FB-84D14B0250F4}"/>
              </a:ext>
            </a:extLst>
          </p:cNvPr>
          <p:cNvSpPr>
            <a:spLocks noGrp="1"/>
          </p:cNvSpPr>
          <p:nvPr>
            <p:ph sz="quarter" idx="4"/>
          </p:nvPr>
        </p:nvSpPr>
        <p:spPr>
          <a:xfrm>
            <a:off x="5823482" y="2953327"/>
            <a:ext cx="6139916" cy="3052617"/>
          </a:xfrm>
        </p:spPr>
        <p:txBody>
          <a:bodyPr>
            <a:normAutofit fontScale="92500" lnSpcReduction="10000"/>
          </a:bodyPr>
          <a:lstStyle/>
          <a:p>
            <a:pPr algn="ctr"/>
            <a:endParaRPr lang="en-US" dirty="0"/>
          </a:p>
          <a:p>
            <a:pPr marL="0" indent="0" algn="ctr">
              <a:buNone/>
            </a:pPr>
            <a:r>
              <a:rPr lang="en-US" sz="1900" dirty="0"/>
              <a:t>http://</a:t>
            </a:r>
            <a:r>
              <a:rPr lang="en-US" sz="1900" dirty="0" err="1"/>
              <a:t>api.example.com</a:t>
            </a:r>
            <a:r>
              <a:rPr lang="en-US" sz="1900" dirty="0"/>
              <a:t>/v1/store/</a:t>
            </a:r>
            <a:r>
              <a:rPr lang="en-US" sz="1900" dirty="0">
                <a:solidFill>
                  <a:schemeClr val="accent1">
                    <a:lumMod val="40000"/>
                    <a:lumOff val="60000"/>
                  </a:schemeClr>
                </a:solidFill>
              </a:rPr>
              <a:t>items</a:t>
            </a:r>
            <a:r>
              <a:rPr lang="en-US" sz="1900" dirty="0"/>
              <a:t>/{item-id}</a:t>
            </a:r>
          </a:p>
          <a:p>
            <a:pPr algn="ctr"/>
            <a:endParaRPr lang="en-US" sz="1900" dirty="0"/>
          </a:p>
          <a:p>
            <a:pPr marL="0" indent="0" algn="ctr">
              <a:buNone/>
            </a:pPr>
            <a:r>
              <a:rPr lang="en-US" sz="1900" dirty="0"/>
              <a:t>http://</a:t>
            </a:r>
            <a:r>
              <a:rPr lang="en-US" sz="1900" dirty="0" err="1"/>
              <a:t>api.example.com</a:t>
            </a:r>
            <a:r>
              <a:rPr lang="en-US" sz="1900" dirty="0"/>
              <a:t>/v1/store/</a:t>
            </a:r>
            <a:r>
              <a:rPr lang="en-US" sz="1900" dirty="0">
                <a:solidFill>
                  <a:schemeClr val="accent1">
                    <a:lumMod val="40000"/>
                    <a:lumOff val="60000"/>
                  </a:schemeClr>
                </a:solidFill>
              </a:rPr>
              <a:t>employees</a:t>
            </a:r>
            <a:r>
              <a:rPr lang="en-US" sz="1900" dirty="0"/>
              <a:t>/{emp-id}</a:t>
            </a:r>
          </a:p>
          <a:p>
            <a:pPr algn="ctr"/>
            <a:endParaRPr lang="en-US" sz="1900" dirty="0"/>
          </a:p>
          <a:p>
            <a:pPr marL="0" indent="0" algn="ctr">
              <a:buNone/>
            </a:pPr>
            <a:r>
              <a:rPr lang="en-US" sz="1900" dirty="0"/>
              <a:t>http://</a:t>
            </a:r>
            <a:r>
              <a:rPr lang="en-US" sz="1900" dirty="0" err="1"/>
              <a:t>api.example.com</a:t>
            </a:r>
            <a:r>
              <a:rPr lang="en-US" sz="1900" dirty="0"/>
              <a:t>/v1/store/</a:t>
            </a:r>
            <a:r>
              <a:rPr lang="en-US" sz="1900" dirty="0">
                <a:solidFill>
                  <a:schemeClr val="accent1">
                    <a:lumMod val="40000"/>
                    <a:lumOff val="60000"/>
                  </a:schemeClr>
                </a:solidFill>
              </a:rPr>
              <a:t>prices</a:t>
            </a:r>
            <a:r>
              <a:rPr lang="en-US" sz="1900" dirty="0"/>
              <a:t>/{price-id}</a:t>
            </a:r>
          </a:p>
          <a:p>
            <a:pPr algn="ctr"/>
            <a:endParaRPr lang="en-US" sz="1900" dirty="0"/>
          </a:p>
          <a:p>
            <a:pPr marL="0" indent="0" algn="ctr">
              <a:buNone/>
            </a:pPr>
            <a:r>
              <a:rPr lang="en-US" sz="1900" dirty="0"/>
              <a:t>http://</a:t>
            </a:r>
            <a:r>
              <a:rPr lang="en-US" sz="1900" dirty="0" err="1"/>
              <a:t>api.example.com</a:t>
            </a:r>
            <a:r>
              <a:rPr lang="en-US" sz="1900" dirty="0"/>
              <a:t>/v1/store/</a:t>
            </a:r>
            <a:r>
              <a:rPr lang="en-US" sz="1900" dirty="0">
                <a:solidFill>
                  <a:schemeClr val="accent1">
                    <a:lumMod val="40000"/>
                    <a:lumOff val="60000"/>
                  </a:schemeClr>
                </a:solidFill>
              </a:rPr>
              <a:t>orders</a:t>
            </a:r>
            <a:r>
              <a:rPr lang="en-US" sz="1900" dirty="0"/>
              <a:t>/{order-id}</a:t>
            </a:r>
          </a:p>
        </p:txBody>
      </p:sp>
    </p:spTree>
    <p:extLst>
      <p:ext uri="{BB962C8B-B14F-4D97-AF65-F5344CB8AC3E}">
        <p14:creationId xmlns:p14="http://schemas.microsoft.com/office/powerpoint/2010/main" val="3287918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40B9-7FB2-944B-876A-448738F31662}"/>
              </a:ext>
            </a:extLst>
          </p:cNvPr>
          <p:cNvSpPr>
            <a:spLocks noGrp="1"/>
          </p:cNvSpPr>
          <p:nvPr>
            <p:ph type="title"/>
          </p:nvPr>
        </p:nvSpPr>
        <p:spPr>
          <a:xfrm>
            <a:off x="1030287" y="183573"/>
            <a:ext cx="10131425" cy="1456267"/>
          </a:xfrm>
        </p:spPr>
        <p:txBody>
          <a:bodyPr/>
          <a:lstStyle/>
          <a:p>
            <a:pPr algn="ctr"/>
            <a:r>
              <a:rPr lang="en-US" cap="none" dirty="0">
                <a:solidFill>
                  <a:schemeClr val="accent1">
                    <a:lumMod val="40000"/>
                    <a:lumOff val="60000"/>
                  </a:schemeClr>
                </a:solidFill>
                <a:latin typeface="Cisco Sans" panose="020B0503020201020303" pitchFamily="34" charset="0"/>
              </a:rPr>
              <a:t>Use Pluralized Nouns for resources</a:t>
            </a:r>
          </a:p>
        </p:txBody>
      </p:sp>
      <p:sp>
        <p:nvSpPr>
          <p:cNvPr id="3" name="Text Placeholder 2">
            <a:extLst>
              <a:ext uri="{FF2B5EF4-FFF2-40B4-BE49-F238E27FC236}">
                <a16:creationId xmlns:a16="http://schemas.microsoft.com/office/drawing/2014/main" id="{BFE83DA8-6793-C9BF-EAF2-8299CE0BFFE7}"/>
              </a:ext>
            </a:extLst>
          </p:cNvPr>
          <p:cNvSpPr>
            <a:spLocks noGrp="1"/>
          </p:cNvSpPr>
          <p:nvPr>
            <p:ph type="body" idx="1"/>
          </p:nvPr>
        </p:nvSpPr>
        <p:spPr>
          <a:xfrm>
            <a:off x="601136" y="2218267"/>
            <a:ext cx="4709054" cy="576262"/>
          </a:xfrm>
        </p:spPr>
        <p:txBody>
          <a:bodyPr/>
          <a:lstStyle/>
          <a:p>
            <a:pPr algn="ctr"/>
            <a:r>
              <a:rPr lang="en-US" dirty="0">
                <a:latin typeface="Cisco Sans" panose="020B0503020201020303" pitchFamily="34" charset="0"/>
                <a:cs typeface="Courier New" panose="02070309020205020404" pitchFamily="49" charset="0"/>
              </a:rPr>
              <a:t>Bad examples</a:t>
            </a:r>
          </a:p>
        </p:txBody>
      </p:sp>
      <p:sp>
        <p:nvSpPr>
          <p:cNvPr id="4" name="Content Placeholder 3">
            <a:extLst>
              <a:ext uri="{FF2B5EF4-FFF2-40B4-BE49-F238E27FC236}">
                <a16:creationId xmlns:a16="http://schemas.microsoft.com/office/drawing/2014/main" id="{E9EBC8C5-5306-4153-B31F-9AD9ADD77B3D}"/>
              </a:ext>
            </a:extLst>
          </p:cNvPr>
          <p:cNvSpPr>
            <a:spLocks noGrp="1"/>
          </p:cNvSpPr>
          <p:nvPr>
            <p:ph sz="half" idx="2"/>
          </p:nvPr>
        </p:nvSpPr>
        <p:spPr>
          <a:xfrm>
            <a:off x="228601" y="2870201"/>
            <a:ext cx="5454124" cy="2920998"/>
          </a:xfrm>
        </p:spPr>
        <p:txBody>
          <a:bodyPr>
            <a:noAutofit/>
          </a:bodyPr>
          <a:lstStyle/>
          <a:p>
            <a:pPr marL="0" indent="0" algn="ctr">
              <a:buNone/>
            </a:pPr>
            <a:endParaRPr lang="en-US" sz="1700" dirty="0"/>
          </a:p>
          <a:p>
            <a:pPr marL="0" indent="0" algn="ctr">
              <a:buNone/>
            </a:pPr>
            <a:r>
              <a:rPr lang="en-US" sz="1700" dirty="0"/>
              <a:t>http://</a:t>
            </a:r>
            <a:r>
              <a:rPr lang="en-US" sz="1700" dirty="0" err="1"/>
              <a:t>api.example.com</a:t>
            </a:r>
            <a:r>
              <a:rPr lang="en-US" sz="1700" dirty="0"/>
              <a:t>/v1/store/</a:t>
            </a:r>
            <a:r>
              <a:rPr lang="en-US" sz="1700" dirty="0">
                <a:solidFill>
                  <a:schemeClr val="accent1">
                    <a:lumMod val="40000"/>
                    <a:lumOff val="60000"/>
                  </a:schemeClr>
                </a:solidFill>
              </a:rPr>
              <a:t>item</a:t>
            </a:r>
            <a:r>
              <a:rPr lang="en-US" sz="1700" dirty="0"/>
              <a:t>/{item-id}</a:t>
            </a:r>
          </a:p>
          <a:p>
            <a:pPr marL="0" indent="0" algn="ctr">
              <a:buNone/>
            </a:pPr>
            <a:endParaRPr lang="en-US" sz="1700" dirty="0"/>
          </a:p>
          <a:p>
            <a:pPr marL="0" indent="0" algn="ctr">
              <a:buNone/>
            </a:pPr>
            <a:r>
              <a:rPr lang="en-US" sz="1700" dirty="0"/>
              <a:t>http://</a:t>
            </a:r>
            <a:r>
              <a:rPr lang="en-US" sz="1700" dirty="0" err="1"/>
              <a:t>api.example.com</a:t>
            </a:r>
            <a:r>
              <a:rPr lang="en-US" sz="1700" dirty="0"/>
              <a:t>/v1/store/</a:t>
            </a:r>
            <a:r>
              <a:rPr lang="en-US" sz="1700" dirty="0">
                <a:solidFill>
                  <a:schemeClr val="accent1">
                    <a:lumMod val="40000"/>
                    <a:lumOff val="60000"/>
                  </a:schemeClr>
                </a:solidFill>
              </a:rPr>
              <a:t>employee</a:t>
            </a:r>
            <a:r>
              <a:rPr lang="en-US" sz="1700" dirty="0"/>
              <a:t>/{emp-id}/address</a:t>
            </a:r>
          </a:p>
        </p:txBody>
      </p:sp>
      <p:sp>
        <p:nvSpPr>
          <p:cNvPr id="5" name="Text Placeholder 4">
            <a:extLst>
              <a:ext uri="{FF2B5EF4-FFF2-40B4-BE49-F238E27FC236}">
                <a16:creationId xmlns:a16="http://schemas.microsoft.com/office/drawing/2014/main" id="{D4D863A2-02D7-44B2-04DA-FD983199220E}"/>
              </a:ext>
            </a:extLst>
          </p:cNvPr>
          <p:cNvSpPr>
            <a:spLocks noGrp="1"/>
          </p:cNvSpPr>
          <p:nvPr>
            <p:ph type="body" sz="quarter" idx="3"/>
          </p:nvPr>
        </p:nvSpPr>
        <p:spPr>
          <a:xfrm>
            <a:off x="6532034" y="2218267"/>
            <a:ext cx="4722813" cy="576262"/>
          </a:xfrm>
        </p:spPr>
        <p:txBody>
          <a:bodyPr/>
          <a:lstStyle/>
          <a:p>
            <a:pPr algn="ctr"/>
            <a:r>
              <a:rPr lang="en-US" dirty="0">
                <a:latin typeface="Cisco Sans" panose="020B0503020201020303" pitchFamily="34" charset="0"/>
              </a:rPr>
              <a:t>Good examples</a:t>
            </a:r>
          </a:p>
        </p:txBody>
      </p:sp>
      <p:sp>
        <p:nvSpPr>
          <p:cNvPr id="6" name="Content Placeholder 5">
            <a:extLst>
              <a:ext uri="{FF2B5EF4-FFF2-40B4-BE49-F238E27FC236}">
                <a16:creationId xmlns:a16="http://schemas.microsoft.com/office/drawing/2014/main" id="{7737A474-09BC-675E-F0FB-84D14B0250F4}"/>
              </a:ext>
            </a:extLst>
          </p:cNvPr>
          <p:cNvSpPr>
            <a:spLocks noGrp="1"/>
          </p:cNvSpPr>
          <p:nvPr>
            <p:ph sz="quarter" idx="4"/>
          </p:nvPr>
        </p:nvSpPr>
        <p:spPr>
          <a:xfrm>
            <a:off x="5823482" y="2953327"/>
            <a:ext cx="6139916" cy="3052617"/>
          </a:xfrm>
        </p:spPr>
        <p:txBody>
          <a:bodyPr>
            <a:normAutofit/>
          </a:bodyPr>
          <a:lstStyle/>
          <a:p>
            <a:pPr algn="ctr"/>
            <a:endParaRPr lang="en-US" dirty="0"/>
          </a:p>
          <a:p>
            <a:pPr marL="0" indent="0" algn="ctr">
              <a:buNone/>
            </a:pPr>
            <a:r>
              <a:rPr lang="en-US" sz="1900" dirty="0"/>
              <a:t>http://</a:t>
            </a:r>
            <a:r>
              <a:rPr lang="en-US" sz="1900" dirty="0" err="1"/>
              <a:t>api.example.com</a:t>
            </a:r>
            <a:r>
              <a:rPr lang="en-US" sz="1900" dirty="0"/>
              <a:t>/v1/store/</a:t>
            </a:r>
            <a:r>
              <a:rPr lang="en-US" sz="1900" dirty="0">
                <a:solidFill>
                  <a:schemeClr val="accent1">
                    <a:lumMod val="40000"/>
                    <a:lumOff val="60000"/>
                  </a:schemeClr>
                </a:solidFill>
              </a:rPr>
              <a:t>items</a:t>
            </a:r>
            <a:r>
              <a:rPr lang="en-US" sz="1900" dirty="0"/>
              <a:t>/{item-id}</a:t>
            </a:r>
          </a:p>
          <a:p>
            <a:pPr marL="0" indent="0" algn="ctr">
              <a:buNone/>
            </a:pPr>
            <a:endParaRPr lang="en-US" sz="1900" dirty="0"/>
          </a:p>
          <a:p>
            <a:pPr marL="0" indent="0" algn="ctr">
              <a:buNone/>
            </a:pPr>
            <a:r>
              <a:rPr lang="en-US" sz="1900" dirty="0"/>
              <a:t>http://</a:t>
            </a:r>
            <a:r>
              <a:rPr lang="en-US" sz="1900" dirty="0" err="1"/>
              <a:t>api.example.com</a:t>
            </a:r>
            <a:r>
              <a:rPr lang="en-US" sz="1900" dirty="0"/>
              <a:t>/v1/store/</a:t>
            </a:r>
            <a:r>
              <a:rPr lang="en-US" sz="1900" dirty="0">
                <a:solidFill>
                  <a:schemeClr val="accent1">
                    <a:lumMod val="40000"/>
                    <a:lumOff val="60000"/>
                  </a:schemeClr>
                </a:solidFill>
              </a:rPr>
              <a:t>employees</a:t>
            </a:r>
            <a:r>
              <a:rPr lang="en-US" sz="1900" dirty="0"/>
              <a:t>/{emp-id}/address</a:t>
            </a:r>
          </a:p>
        </p:txBody>
      </p:sp>
    </p:spTree>
    <p:extLst>
      <p:ext uri="{BB962C8B-B14F-4D97-AF65-F5344CB8AC3E}">
        <p14:creationId xmlns:p14="http://schemas.microsoft.com/office/powerpoint/2010/main" val="898379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40B9-7FB2-944B-876A-448738F31662}"/>
              </a:ext>
            </a:extLst>
          </p:cNvPr>
          <p:cNvSpPr>
            <a:spLocks noGrp="1"/>
          </p:cNvSpPr>
          <p:nvPr>
            <p:ph type="title"/>
          </p:nvPr>
        </p:nvSpPr>
        <p:spPr>
          <a:xfrm>
            <a:off x="332509" y="183573"/>
            <a:ext cx="11378046" cy="1456267"/>
          </a:xfrm>
        </p:spPr>
        <p:txBody>
          <a:bodyPr/>
          <a:lstStyle/>
          <a:p>
            <a:pPr algn="ctr"/>
            <a:r>
              <a:rPr lang="en-US" cap="none" dirty="0">
                <a:solidFill>
                  <a:schemeClr val="accent1">
                    <a:lumMod val="40000"/>
                    <a:lumOff val="60000"/>
                  </a:schemeClr>
                </a:solidFill>
                <a:latin typeface="Cisco Sans" panose="020B0503020201020303" pitchFamily="34" charset="0"/>
              </a:rPr>
              <a:t>Use hyphens (-) to improve the readability of URIs</a:t>
            </a:r>
          </a:p>
        </p:txBody>
      </p:sp>
      <p:sp>
        <p:nvSpPr>
          <p:cNvPr id="3" name="Text Placeholder 2">
            <a:extLst>
              <a:ext uri="{FF2B5EF4-FFF2-40B4-BE49-F238E27FC236}">
                <a16:creationId xmlns:a16="http://schemas.microsoft.com/office/drawing/2014/main" id="{BFE83DA8-6793-C9BF-EAF2-8299CE0BFFE7}"/>
              </a:ext>
            </a:extLst>
          </p:cNvPr>
          <p:cNvSpPr>
            <a:spLocks noGrp="1"/>
          </p:cNvSpPr>
          <p:nvPr>
            <p:ph type="body" idx="1"/>
          </p:nvPr>
        </p:nvSpPr>
        <p:spPr>
          <a:xfrm>
            <a:off x="601136" y="2218267"/>
            <a:ext cx="4709054" cy="576262"/>
          </a:xfrm>
        </p:spPr>
        <p:txBody>
          <a:bodyPr/>
          <a:lstStyle/>
          <a:p>
            <a:pPr algn="ctr"/>
            <a:r>
              <a:rPr lang="en-US" dirty="0">
                <a:latin typeface="Cisco Sans" panose="020B0503020201020303" pitchFamily="34" charset="0"/>
                <a:cs typeface="Courier New" panose="02070309020205020404" pitchFamily="49" charset="0"/>
              </a:rPr>
              <a:t>Bad examples</a:t>
            </a:r>
          </a:p>
        </p:txBody>
      </p:sp>
      <p:sp>
        <p:nvSpPr>
          <p:cNvPr id="4" name="Content Placeholder 3">
            <a:extLst>
              <a:ext uri="{FF2B5EF4-FFF2-40B4-BE49-F238E27FC236}">
                <a16:creationId xmlns:a16="http://schemas.microsoft.com/office/drawing/2014/main" id="{E9EBC8C5-5306-4153-B31F-9AD9ADD77B3D}"/>
              </a:ext>
            </a:extLst>
          </p:cNvPr>
          <p:cNvSpPr>
            <a:spLocks noGrp="1"/>
          </p:cNvSpPr>
          <p:nvPr>
            <p:ph sz="half" idx="2"/>
          </p:nvPr>
        </p:nvSpPr>
        <p:spPr>
          <a:xfrm>
            <a:off x="228601" y="3075709"/>
            <a:ext cx="5454124" cy="2930234"/>
          </a:xfrm>
        </p:spPr>
        <p:txBody>
          <a:bodyPr>
            <a:noAutofit/>
          </a:bodyPr>
          <a:lstStyle/>
          <a:p>
            <a:pPr marL="0" indent="0" algn="ctr">
              <a:buNone/>
            </a:pPr>
            <a:endParaRPr lang="en-US" sz="1700" dirty="0"/>
          </a:p>
          <a:p>
            <a:pPr marL="0" indent="0" algn="ctr">
              <a:buNone/>
            </a:pPr>
            <a:r>
              <a:rPr lang="en-US" sz="1700" dirty="0"/>
              <a:t>http://</a:t>
            </a:r>
            <a:r>
              <a:rPr lang="en-US" sz="1700" dirty="0" err="1"/>
              <a:t>api.example.com</a:t>
            </a:r>
            <a:r>
              <a:rPr lang="en-US" sz="1700" dirty="0"/>
              <a:t>/v1/store/</a:t>
            </a:r>
            <a:r>
              <a:rPr lang="en-US" sz="1700" dirty="0" err="1">
                <a:solidFill>
                  <a:schemeClr val="accent1">
                    <a:lumMod val="40000"/>
                    <a:lumOff val="60000"/>
                  </a:schemeClr>
                </a:solidFill>
              </a:rPr>
              <a:t>vendormanagement</a:t>
            </a:r>
            <a:r>
              <a:rPr lang="en-US" sz="1700" dirty="0"/>
              <a:t>/{vendor-id}</a:t>
            </a:r>
          </a:p>
          <a:p>
            <a:pPr marL="0" indent="0" algn="ctr">
              <a:buNone/>
            </a:pPr>
            <a:r>
              <a:rPr lang="en-US" sz="1700" dirty="0"/>
              <a:t>http://</a:t>
            </a:r>
            <a:r>
              <a:rPr lang="en-US" sz="1700" dirty="0" err="1"/>
              <a:t>api.example.com</a:t>
            </a:r>
            <a:r>
              <a:rPr lang="en-US" sz="1700" dirty="0"/>
              <a:t>/v1/store/</a:t>
            </a:r>
            <a:r>
              <a:rPr lang="en-US" sz="1700" dirty="0" err="1">
                <a:solidFill>
                  <a:schemeClr val="accent1">
                    <a:lumMod val="40000"/>
                    <a:lumOff val="60000"/>
                  </a:schemeClr>
                </a:solidFill>
              </a:rPr>
              <a:t>itemmanagement</a:t>
            </a:r>
            <a:r>
              <a:rPr lang="en-US" sz="1700" dirty="0"/>
              <a:t>/{item-id}/</a:t>
            </a:r>
            <a:r>
              <a:rPr lang="en-US" sz="1700" dirty="0" err="1"/>
              <a:t>producttype</a:t>
            </a:r>
            <a:endParaRPr lang="en-US" sz="1700" dirty="0"/>
          </a:p>
          <a:p>
            <a:pPr marL="0" indent="0" algn="ctr">
              <a:buNone/>
            </a:pPr>
            <a:r>
              <a:rPr lang="en-US" sz="1700" dirty="0"/>
              <a:t>http://</a:t>
            </a:r>
            <a:r>
              <a:rPr lang="en-US" sz="1700" dirty="0" err="1"/>
              <a:t>api.example.com</a:t>
            </a:r>
            <a:r>
              <a:rPr lang="en-US" sz="1700" dirty="0"/>
              <a:t>/v1/store/</a:t>
            </a:r>
            <a:r>
              <a:rPr lang="en-US" sz="1700" dirty="0" err="1">
                <a:solidFill>
                  <a:schemeClr val="accent1">
                    <a:lumMod val="40000"/>
                    <a:lumOff val="60000"/>
                  </a:schemeClr>
                </a:solidFill>
              </a:rPr>
              <a:t>inventory_management</a:t>
            </a:r>
            <a:endParaRPr lang="en-US" sz="1700" dirty="0">
              <a:solidFill>
                <a:schemeClr val="accent1">
                  <a:lumMod val="40000"/>
                  <a:lumOff val="60000"/>
                </a:schemeClr>
              </a:solidFill>
            </a:endParaRPr>
          </a:p>
        </p:txBody>
      </p:sp>
      <p:sp>
        <p:nvSpPr>
          <p:cNvPr id="5" name="Text Placeholder 4">
            <a:extLst>
              <a:ext uri="{FF2B5EF4-FFF2-40B4-BE49-F238E27FC236}">
                <a16:creationId xmlns:a16="http://schemas.microsoft.com/office/drawing/2014/main" id="{D4D863A2-02D7-44B2-04DA-FD983199220E}"/>
              </a:ext>
            </a:extLst>
          </p:cNvPr>
          <p:cNvSpPr>
            <a:spLocks noGrp="1"/>
          </p:cNvSpPr>
          <p:nvPr>
            <p:ph type="body" sz="quarter" idx="3"/>
          </p:nvPr>
        </p:nvSpPr>
        <p:spPr>
          <a:xfrm>
            <a:off x="6532034" y="2218267"/>
            <a:ext cx="4722813" cy="576262"/>
          </a:xfrm>
        </p:spPr>
        <p:txBody>
          <a:bodyPr/>
          <a:lstStyle/>
          <a:p>
            <a:pPr algn="ctr"/>
            <a:r>
              <a:rPr lang="en-US" dirty="0">
                <a:latin typeface="Cisco Sans" panose="020B0503020201020303" pitchFamily="34" charset="0"/>
              </a:rPr>
              <a:t>Good examples</a:t>
            </a:r>
          </a:p>
        </p:txBody>
      </p:sp>
      <p:sp>
        <p:nvSpPr>
          <p:cNvPr id="6" name="Content Placeholder 5">
            <a:extLst>
              <a:ext uri="{FF2B5EF4-FFF2-40B4-BE49-F238E27FC236}">
                <a16:creationId xmlns:a16="http://schemas.microsoft.com/office/drawing/2014/main" id="{7737A474-09BC-675E-F0FB-84D14B0250F4}"/>
              </a:ext>
            </a:extLst>
          </p:cNvPr>
          <p:cNvSpPr>
            <a:spLocks noGrp="1"/>
          </p:cNvSpPr>
          <p:nvPr>
            <p:ph sz="quarter" idx="4"/>
          </p:nvPr>
        </p:nvSpPr>
        <p:spPr>
          <a:xfrm>
            <a:off x="5823482" y="2953327"/>
            <a:ext cx="6139916" cy="3052617"/>
          </a:xfrm>
        </p:spPr>
        <p:txBody>
          <a:bodyPr>
            <a:normAutofit/>
          </a:bodyPr>
          <a:lstStyle/>
          <a:p>
            <a:pPr algn="ctr"/>
            <a:endParaRPr lang="en-US" dirty="0"/>
          </a:p>
          <a:p>
            <a:pPr marL="0" indent="0" algn="ctr">
              <a:buNone/>
            </a:pPr>
            <a:r>
              <a:rPr lang="en-US" sz="1900" dirty="0"/>
              <a:t>http://</a:t>
            </a:r>
            <a:r>
              <a:rPr lang="en-US" sz="1900" dirty="0" err="1"/>
              <a:t>api.example.com</a:t>
            </a:r>
            <a:r>
              <a:rPr lang="en-US" sz="1900" dirty="0"/>
              <a:t>/v1/store/</a:t>
            </a:r>
            <a:r>
              <a:rPr lang="en-US" sz="1900" dirty="0">
                <a:solidFill>
                  <a:schemeClr val="accent1">
                    <a:lumMod val="40000"/>
                    <a:lumOff val="60000"/>
                  </a:schemeClr>
                </a:solidFill>
              </a:rPr>
              <a:t>vendor-management</a:t>
            </a:r>
            <a:r>
              <a:rPr lang="en-US" sz="1900" dirty="0"/>
              <a:t>/{vendor-id}</a:t>
            </a:r>
          </a:p>
          <a:p>
            <a:pPr marL="0" indent="0" algn="ctr">
              <a:buNone/>
            </a:pPr>
            <a:r>
              <a:rPr lang="en-US" sz="1900" dirty="0"/>
              <a:t>http://</a:t>
            </a:r>
            <a:r>
              <a:rPr lang="en-US" sz="1900" dirty="0" err="1"/>
              <a:t>api.example.com</a:t>
            </a:r>
            <a:r>
              <a:rPr lang="en-US" sz="1900" dirty="0"/>
              <a:t>/v1/store/</a:t>
            </a:r>
            <a:r>
              <a:rPr lang="en-US" sz="1900" dirty="0">
                <a:solidFill>
                  <a:schemeClr val="accent1">
                    <a:lumMod val="40000"/>
                    <a:lumOff val="60000"/>
                  </a:schemeClr>
                </a:solidFill>
              </a:rPr>
              <a:t>item-management</a:t>
            </a:r>
            <a:r>
              <a:rPr lang="en-US" sz="1900" dirty="0"/>
              <a:t>/{item-id}/product-type</a:t>
            </a:r>
          </a:p>
          <a:p>
            <a:pPr marL="0" indent="0" algn="ctr">
              <a:buNone/>
            </a:pPr>
            <a:r>
              <a:rPr lang="en-US" sz="1900" dirty="0"/>
              <a:t>http://</a:t>
            </a:r>
            <a:r>
              <a:rPr lang="en-US" sz="1900" dirty="0" err="1"/>
              <a:t>api.example.com</a:t>
            </a:r>
            <a:r>
              <a:rPr lang="en-US" sz="1900" dirty="0"/>
              <a:t>/v1/store/</a:t>
            </a:r>
            <a:r>
              <a:rPr lang="en-US" sz="1900" dirty="0">
                <a:solidFill>
                  <a:schemeClr val="accent1">
                    <a:lumMod val="40000"/>
                    <a:lumOff val="60000"/>
                  </a:schemeClr>
                </a:solidFill>
              </a:rPr>
              <a:t>inventory-management</a:t>
            </a:r>
          </a:p>
        </p:txBody>
      </p:sp>
    </p:spTree>
    <p:extLst>
      <p:ext uri="{BB962C8B-B14F-4D97-AF65-F5344CB8AC3E}">
        <p14:creationId xmlns:p14="http://schemas.microsoft.com/office/powerpoint/2010/main" val="1196281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40B9-7FB2-944B-876A-448738F31662}"/>
              </a:ext>
            </a:extLst>
          </p:cNvPr>
          <p:cNvSpPr>
            <a:spLocks noGrp="1"/>
          </p:cNvSpPr>
          <p:nvPr>
            <p:ph type="title"/>
          </p:nvPr>
        </p:nvSpPr>
        <p:spPr>
          <a:xfrm>
            <a:off x="332509" y="183573"/>
            <a:ext cx="11378046" cy="1456267"/>
          </a:xfrm>
        </p:spPr>
        <p:txBody>
          <a:bodyPr/>
          <a:lstStyle/>
          <a:p>
            <a:pPr algn="ctr"/>
            <a:r>
              <a:rPr lang="en-US" cap="none" dirty="0">
                <a:solidFill>
                  <a:schemeClr val="accent1">
                    <a:lumMod val="40000"/>
                    <a:lumOff val="60000"/>
                  </a:schemeClr>
                </a:solidFill>
                <a:latin typeface="Cisco Sans" panose="020B0503020201020303" pitchFamily="34" charset="0"/>
              </a:rPr>
              <a:t>Use forward slashes (/) for hierarchy </a:t>
            </a:r>
            <a:br>
              <a:rPr lang="en-US" cap="none" dirty="0">
                <a:solidFill>
                  <a:schemeClr val="accent1">
                    <a:lumMod val="40000"/>
                    <a:lumOff val="60000"/>
                  </a:schemeClr>
                </a:solidFill>
                <a:latin typeface="Cisco Sans" panose="020B0503020201020303" pitchFamily="34" charset="0"/>
              </a:rPr>
            </a:br>
            <a:r>
              <a:rPr lang="en-US" cap="none" dirty="0">
                <a:solidFill>
                  <a:schemeClr val="accent1">
                    <a:lumMod val="40000"/>
                    <a:lumOff val="60000"/>
                  </a:schemeClr>
                </a:solidFill>
                <a:latin typeface="Cisco Sans" panose="020B0503020201020303" pitchFamily="34" charset="0"/>
              </a:rPr>
              <a:t>but not trailing forward slash (/)</a:t>
            </a:r>
          </a:p>
        </p:txBody>
      </p:sp>
      <p:sp>
        <p:nvSpPr>
          <p:cNvPr id="3" name="Text Placeholder 2">
            <a:extLst>
              <a:ext uri="{FF2B5EF4-FFF2-40B4-BE49-F238E27FC236}">
                <a16:creationId xmlns:a16="http://schemas.microsoft.com/office/drawing/2014/main" id="{BFE83DA8-6793-C9BF-EAF2-8299CE0BFFE7}"/>
              </a:ext>
            </a:extLst>
          </p:cNvPr>
          <p:cNvSpPr>
            <a:spLocks noGrp="1"/>
          </p:cNvSpPr>
          <p:nvPr>
            <p:ph type="body" idx="1"/>
          </p:nvPr>
        </p:nvSpPr>
        <p:spPr>
          <a:xfrm>
            <a:off x="601136" y="2218267"/>
            <a:ext cx="4709054" cy="576262"/>
          </a:xfrm>
        </p:spPr>
        <p:txBody>
          <a:bodyPr/>
          <a:lstStyle/>
          <a:p>
            <a:pPr algn="ctr"/>
            <a:r>
              <a:rPr lang="en-US" dirty="0">
                <a:latin typeface="Cisco Sans" panose="020B0503020201020303" pitchFamily="34" charset="0"/>
                <a:cs typeface="Courier New" panose="02070309020205020404" pitchFamily="49" charset="0"/>
              </a:rPr>
              <a:t>Bad examples</a:t>
            </a:r>
          </a:p>
        </p:txBody>
      </p:sp>
      <p:sp>
        <p:nvSpPr>
          <p:cNvPr id="4" name="Content Placeholder 3">
            <a:extLst>
              <a:ext uri="{FF2B5EF4-FFF2-40B4-BE49-F238E27FC236}">
                <a16:creationId xmlns:a16="http://schemas.microsoft.com/office/drawing/2014/main" id="{E9EBC8C5-5306-4153-B31F-9AD9ADD77B3D}"/>
              </a:ext>
            </a:extLst>
          </p:cNvPr>
          <p:cNvSpPr>
            <a:spLocks noGrp="1"/>
          </p:cNvSpPr>
          <p:nvPr>
            <p:ph sz="half" idx="2"/>
          </p:nvPr>
        </p:nvSpPr>
        <p:spPr>
          <a:xfrm>
            <a:off x="228601" y="3075709"/>
            <a:ext cx="5454124" cy="2930234"/>
          </a:xfrm>
        </p:spPr>
        <p:txBody>
          <a:bodyPr>
            <a:noAutofit/>
          </a:bodyPr>
          <a:lstStyle/>
          <a:p>
            <a:pPr marL="0" indent="0" algn="ctr">
              <a:buNone/>
            </a:pPr>
            <a:endParaRPr lang="en-US" sz="1700" dirty="0"/>
          </a:p>
          <a:p>
            <a:pPr marL="0" indent="0" algn="ctr">
              <a:buNone/>
            </a:pPr>
            <a:endParaRPr lang="en-US" sz="1700" dirty="0"/>
          </a:p>
          <a:p>
            <a:pPr marL="0" indent="0" algn="ctr">
              <a:buNone/>
            </a:pPr>
            <a:endParaRPr lang="en-US" sz="1700" dirty="0"/>
          </a:p>
          <a:p>
            <a:pPr marL="0" indent="0" algn="ctr">
              <a:buNone/>
            </a:pPr>
            <a:r>
              <a:rPr lang="en-US" sz="1700" dirty="0"/>
              <a:t>http://</a:t>
            </a:r>
            <a:r>
              <a:rPr lang="en-US" sz="1700" dirty="0" err="1"/>
              <a:t>api.example.com</a:t>
            </a:r>
            <a:r>
              <a:rPr lang="en-US" sz="1700" dirty="0"/>
              <a:t>/v1/store/items</a:t>
            </a:r>
            <a:r>
              <a:rPr lang="en-US" sz="1700" dirty="0">
                <a:solidFill>
                  <a:schemeClr val="accent1">
                    <a:lumMod val="40000"/>
                    <a:lumOff val="60000"/>
                  </a:schemeClr>
                </a:solidFill>
              </a:rPr>
              <a:t>/</a:t>
            </a:r>
          </a:p>
        </p:txBody>
      </p:sp>
      <p:sp>
        <p:nvSpPr>
          <p:cNvPr id="5" name="Text Placeholder 4">
            <a:extLst>
              <a:ext uri="{FF2B5EF4-FFF2-40B4-BE49-F238E27FC236}">
                <a16:creationId xmlns:a16="http://schemas.microsoft.com/office/drawing/2014/main" id="{D4D863A2-02D7-44B2-04DA-FD983199220E}"/>
              </a:ext>
            </a:extLst>
          </p:cNvPr>
          <p:cNvSpPr>
            <a:spLocks noGrp="1"/>
          </p:cNvSpPr>
          <p:nvPr>
            <p:ph type="body" sz="quarter" idx="3"/>
          </p:nvPr>
        </p:nvSpPr>
        <p:spPr>
          <a:xfrm>
            <a:off x="6532034" y="2218267"/>
            <a:ext cx="4722813" cy="576262"/>
          </a:xfrm>
        </p:spPr>
        <p:txBody>
          <a:bodyPr/>
          <a:lstStyle/>
          <a:p>
            <a:pPr algn="ctr"/>
            <a:r>
              <a:rPr lang="en-US" dirty="0">
                <a:latin typeface="Cisco Sans" panose="020B0503020201020303" pitchFamily="34" charset="0"/>
              </a:rPr>
              <a:t>Good examples</a:t>
            </a:r>
          </a:p>
        </p:txBody>
      </p:sp>
      <p:sp>
        <p:nvSpPr>
          <p:cNvPr id="6" name="Content Placeholder 5">
            <a:extLst>
              <a:ext uri="{FF2B5EF4-FFF2-40B4-BE49-F238E27FC236}">
                <a16:creationId xmlns:a16="http://schemas.microsoft.com/office/drawing/2014/main" id="{7737A474-09BC-675E-F0FB-84D14B0250F4}"/>
              </a:ext>
            </a:extLst>
          </p:cNvPr>
          <p:cNvSpPr>
            <a:spLocks noGrp="1"/>
          </p:cNvSpPr>
          <p:nvPr>
            <p:ph sz="quarter" idx="4"/>
          </p:nvPr>
        </p:nvSpPr>
        <p:spPr>
          <a:xfrm>
            <a:off x="5823482" y="2953327"/>
            <a:ext cx="6139916" cy="3052617"/>
          </a:xfrm>
        </p:spPr>
        <p:txBody>
          <a:bodyPr>
            <a:normAutofit/>
          </a:bodyPr>
          <a:lstStyle/>
          <a:p>
            <a:pPr algn="ctr"/>
            <a:endParaRPr lang="en-US" dirty="0"/>
          </a:p>
          <a:p>
            <a:pPr marL="0" indent="0" algn="ctr">
              <a:buNone/>
            </a:pPr>
            <a:endParaRPr lang="en-US" sz="1900" dirty="0"/>
          </a:p>
          <a:p>
            <a:pPr marL="0" indent="0" algn="ctr">
              <a:buNone/>
            </a:pPr>
            <a:endParaRPr lang="en-US" sz="1900" dirty="0"/>
          </a:p>
          <a:p>
            <a:pPr marL="0" indent="0" algn="ctr">
              <a:buNone/>
            </a:pPr>
            <a:r>
              <a:rPr lang="en-US" sz="1900" dirty="0"/>
              <a:t>http://</a:t>
            </a:r>
            <a:r>
              <a:rPr lang="en-US" sz="1900" dirty="0" err="1"/>
              <a:t>api.example.com</a:t>
            </a:r>
            <a:r>
              <a:rPr lang="en-US" sz="1900" dirty="0"/>
              <a:t>/v1/store/items</a:t>
            </a:r>
            <a:endParaRPr lang="en-US" sz="1900" dirty="0">
              <a:solidFill>
                <a:schemeClr val="accent1">
                  <a:lumMod val="40000"/>
                  <a:lumOff val="60000"/>
                </a:schemeClr>
              </a:solidFill>
            </a:endParaRPr>
          </a:p>
        </p:txBody>
      </p:sp>
    </p:spTree>
    <p:extLst>
      <p:ext uri="{BB962C8B-B14F-4D97-AF65-F5344CB8AC3E}">
        <p14:creationId xmlns:p14="http://schemas.microsoft.com/office/powerpoint/2010/main" val="21279323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40B9-7FB2-944B-876A-448738F31662}"/>
              </a:ext>
            </a:extLst>
          </p:cNvPr>
          <p:cNvSpPr>
            <a:spLocks noGrp="1"/>
          </p:cNvSpPr>
          <p:nvPr>
            <p:ph type="title"/>
          </p:nvPr>
        </p:nvSpPr>
        <p:spPr>
          <a:xfrm>
            <a:off x="332509" y="183573"/>
            <a:ext cx="11378046" cy="1456267"/>
          </a:xfrm>
        </p:spPr>
        <p:txBody>
          <a:bodyPr/>
          <a:lstStyle/>
          <a:p>
            <a:pPr algn="ctr"/>
            <a:r>
              <a:rPr lang="en-US" cap="none" dirty="0">
                <a:solidFill>
                  <a:schemeClr val="accent1">
                    <a:lumMod val="40000"/>
                    <a:lumOff val="60000"/>
                  </a:schemeClr>
                </a:solidFill>
                <a:latin typeface="Cisco Sans" panose="020B0503020201020303" pitchFamily="34" charset="0"/>
              </a:rPr>
              <a:t>Avoid using file extensions</a:t>
            </a:r>
          </a:p>
        </p:txBody>
      </p:sp>
      <p:sp>
        <p:nvSpPr>
          <p:cNvPr id="3" name="Text Placeholder 2">
            <a:extLst>
              <a:ext uri="{FF2B5EF4-FFF2-40B4-BE49-F238E27FC236}">
                <a16:creationId xmlns:a16="http://schemas.microsoft.com/office/drawing/2014/main" id="{BFE83DA8-6793-C9BF-EAF2-8299CE0BFFE7}"/>
              </a:ext>
            </a:extLst>
          </p:cNvPr>
          <p:cNvSpPr>
            <a:spLocks noGrp="1"/>
          </p:cNvSpPr>
          <p:nvPr>
            <p:ph type="body" idx="1"/>
          </p:nvPr>
        </p:nvSpPr>
        <p:spPr>
          <a:xfrm>
            <a:off x="601136" y="2218267"/>
            <a:ext cx="4709054" cy="576262"/>
          </a:xfrm>
        </p:spPr>
        <p:txBody>
          <a:bodyPr/>
          <a:lstStyle/>
          <a:p>
            <a:pPr algn="ctr"/>
            <a:r>
              <a:rPr lang="en-US" dirty="0">
                <a:latin typeface="Cisco Sans" panose="020B0503020201020303" pitchFamily="34" charset="0"/>
                <a:cs typeface="Courier New" panose="02070309020205020404" pitchFamily="49" charset="0"/>
              </a:rPr>
              <a:t>Bad examples</a:t>
            </a:r>
          </a:p>
        </p:txBody>
      </p:sp>
      <p:sp>
        <p:nvSpPr>
          <p:cNvPr id="4" name="Content Placeholder 3">
            <a:extLst>
              <a:ext uri="{FF2B5EF4-FFF2-40B4-BE49-F238E27FC236}">
                <a16:creationId xmlns:a16="http://schemas.microsoft.com/office/drawing/2014/main" id="{E9EBC8C5-5306-4153-B31F-9AD9ADD77B3D}"/>
              </a:ext>
            </a:extLst>
          </p:cNvPr>
          <p:cNvSpPr>
            <a:spLocks noGrp="1"/>
          </p:cNvSpPr>
          <p:nvPr>
            <p:ph sz="half" idx="2"/>
          </p:nvPr>
        </p:nvSpPr>
        <p:spPr>
          <a:xfrm>
            <a:off x="228601" y="3075709"/>
            <a:ext cx="5454124" cy="2930234"/>
          </a:xfrm>
        </p:spPr>
        <p:txBody>
          <a:bodyPr>
            <a:noAutofit/>
          </a:bodyPr>
          <a:lstStyle/>
          <a:p>
            <a:pPr marL="0" indent="0" algn="ctr">
              <a:buNone/>
            </a:pPr>
            <a:endParaRPr lang="en-US" sz="1700" dirty="0"/>
          </a:p>
          <a:p>
            <a:pPr marL="0" indent="0" algn="ctr">
              <a:buNone/>
            </a:pPr>
            <a:endParaRPr lang="en-US" sz="1700" dirty="0"/>
          </a:p>
          <a:p>
            <a:pPr marL="0" indent="0" algn="ctr">
              <a:buNone/>
            </a:pPr>
            <a:endParaRPr lang="en-US" sz="1700" dirty="0"/>
          </a:p>
          <a:p>
            <a:pPr marL="0" indent="0" algn="ctr">
              <a:buNone/>
            </a:pPr>
            <a:r>
              <a:rPr lang="en-US" sz="1700" dirty="0"/>
              <a:t>http://</a:t>
            </a:r>
            <a:r>
              <a:rPr lang="en-US" sz="1700" dirty="0" err="1"/>
              <a:t>api.example.com</a:t>
            </a:r>
            <a:r>
              <a:rPr lang="en-US" sz="1700" dirty="0"/>
              <a:t>/v1/store/</a:t>
            </a:r>
            <a:r>
              <a:rPr lang="en-US" sz="1700" dirty="0" err="1"/>
              <a:t>items</a:t>
            </a:r>
            <a:r>
              <a:rPr lang="en-US" sz="1700" dirty="0" err="1">
                <a:solidFill>
                  <a:schemeClr val="accent1">
                    <a:lumMod val="40000"/>
                    <a:lumOff val="60000"/>
                  </a:schemeClr>
                </a:solidFill>
              </a:rPr>
              <a:t>.json</a:t>
            </a:r>
            <a:endParaRPr lang="en-US" sz="1700" dirty="0">
              <a:solidFill>
                <a:schemeClr val="accent1">
                  <a:lumMod val="40000"/>
                  <a:lumOff val="60000"/>
                </a:schemeClr>
              </a:solidFill>
            </a:endParaRPr>
          </a:p>
          <a:p>
            <a:pPr marL="0" indent="0" algn="ctr">
              <a:buNone/>
            </a:pPr>
            <a:endParaRPr lang="en-US" sz="1700" dirty="0"/>
          </a:p>
          <a:p>
            <a:pPr marL="0" indent="0" algn="ctr">
              <a:buNone/>
            </a:pPr>
            <a:r>
              <a:rPr lang="en-US" sz="1700" dirty="0"/>
              <a:t>http://</a:t>
            </a:r>
            <a:r>
              <a:rPr lang="en-US" sz="1700" dirty="0" err="1"/>
              <a:t>api.example.com</a:t>
            </a:r>
            <a:r>
              <a:rPr lang="en-US" sz="1700" dirty="0"/>
              <a:t>/v1/store/</a:t>
            </a:r>
            <a:r>
              <a:rPr lang="en-US" sz="1700" dirty="0" err="1"/>
              <a:t>products</a:t>
            </a:r>
            <a:r>
              <a:rPr lang="en-US" sz="1700" dirty="0" err="1">
                <a:solidFill>
                  <a:schemeClr val="accent1">
                    <a:lumMod val="40000"/>
                    <a:lumOff val="60000"/>
                  </a:schemeClr>
                </a:solidFill>
              </a:rPr>
              <a:t>.xml</a:t>
            </a:r>
            <a:endParaRPr lang="en-US" sz="1700" dirty="0">
              <a:solidFill>
                <a:schemeClr val="accent1">
                  <a:lumMod val="40000"/>
                  <a:lumOff val="60000"/>
                </a:schemeClr>
              </a:solidFill>
            </a:endParaRPr>
          </a:p>
        </p:txBody>
      </p:sp>
      <p:sp>
        <p:nvSpPr>
          <p:cNvPr id="5" name="Text Placeholder 4">
            <a:extLst>
              <a:ext uri="{FF2B5EF4-FFF2-40B4-BE49-F238E27FC236}">
                <a16:creationId xmlns:a16="http://schemas.microsoft.com/office/drawing/2014/main" id="{D4D863A2-02D7-44B2-04DA-FD983199220E}"/>
              </a:ext>
            </a:extLst>
          </p:cNvPr>
          <p:cNvSpPr>
            <a:spLocks noGrp="1"/>
          </p:cNvSpPr>
          <p:nvPr>
            <p:ph type="body" sz="quarter" idx="3"/>
          </p:nvPr>
        </p:nvSpPr>
        <p:spPr>
          <a:xfrm>
            <a:off x="6532034" y="2218267"/>
            <a:ext cx="4722813" cy="576262"/>
          </a:xfrm>
        </p:spPr>
        <p:txBody>
          <a:bodyPr/>
          <a:lstStyle/>
          <a:p>
            <a:pPr algn="ctr"/>
            <a:r>
              <a:rPr lang="en-US" dirty="0">
                <a:latin typeface="Cisco Sans" panose="020B0503020201020303" pitchFamily="34" charset="0"/>
              </a:rPr>
              <a:t>Good examples</a:t>
            </a:r>
          </a:p>
        </p:txBody>
      </p:sp>
      <p:sp>
        <p:nvSpPr>
          <p:cNvPr id="6" name="Content Placeholder 5">
            <a:extLst>
              <a:ext uri="{FF2B5EF4-FFF2-40B4-BE49-F238E27FC236}">
                <a16:creationId xmlns:a16="http://schemas.microsoft.com/office/drawing/2014/main" id="{7737A474-09BC-675E-F0FB-84D14B0250F4}"/>
              </a:ext>
            </a:extLst>
          </p:cNvPr>
          <p:cNvSpPr>
            <a:spLocks noGrp="1"/>
          </p:cNvSpPr>
          <p:nvPr>
            <p:ph sz="quarter" idx="4"/>
          </p:nvPr>
        </p:nvSpPr>
        <p:spPr>
          <a:xfrm>
            <a:off x="5823482" y="2953327"/>
            <a:ext cx="6139916" cy="3052617"/>
          </a:xfrm>
        </p:spPr>
        <p:txBody>
          <a:bodyPr>
            <a:normAutofit/>
          </a:bodyPr>
          <a:lstStyle/>
          <a:p>
            <a:pPr algn="ctr"/>
            <a:endParaRPr lang="en-US" dirty="0"/>
          </a:p>
          <a:p>
            <a:pPr marL="0" indent="0" algn="ctr">
              <a:buNone/>
            </a:pPr>
            <a:endParaRPr lang="en-US" sz="1900" dirty="0"/>
          </a:p>
          <a:p>
            <a:pPr marL="0" indent="0" algn="ctr">
              <a:buNone/>
            </a:pPr>
            <a:endParaRPr lang="en-US" sz="1900" dirty="0"/>
          </a:p>
          <a:p>
            <a:pPr marL="0" indent="0" algn="ctr">
              <a:buNone/>
            </a:pPr>
            <a:r>
              <a:rPr lang="en-US" sz="1900" dirty="0"/>
              <a:t>http://</a:t>
            </a:r>
            <a:r>
              <a:rPr lang="en-US" sz="1900" dirty="0" err="1"/>
              <a:t>api.example.com</a:t>
            </a:r>
            <a:r>
              <a:rPr lang="en-US" sz="1900" dirty="0"/>
              <a:t>/v1/store/items</a:t>
            </a:r>
          </a:p>
          <a:p>
            <a:pPr marL="0" indent="0" algn="ctr">
              <a:buNone/>
            </a:pPr>
            <a:endParaRPr lang="en-US" sz="1900" dirty="0"/>
          </a:p>
          <a:p>
            <a:pPr marL="0" indent="0" algn="ctr">
              <a:buNone/>
            </a:pPr>
            <a:r>
              <a:rPr lang="en-US" sz="1900" dirty="0"/>
              <a:t>http://</a:t>
            </a:r>
            <a:r>
              <a:rPr lang="en-US" sz="1900" dirty="0" err="1"/>
              <a:t>api.example.com</a:t>
            </a:r>
            <a:r>
              <a:rPr lang="en-US" sz="1900" dirty="0"/>
              <a:t>/v1/store/products</a:t>
            </a:r>
            <a:endParaRPr lang="en-US" sz="1900" dirty="0">
              <a:solidFill>
                <a:schemeClr val="accent1">
                  <a:lumMod val="40000"/>
                  <a:lumOff val="60000"/>
                </a:schemeClr>
              </a:solidFill>
            </a:endParaRPr>
          </a:p>
        </p:txBody>
      </p:sp>
    </p:spTree>
    <p:extLst>
      <p:ext uri="{BB962C8B-B14F-4D97-AF65-F5344CB8AC3E}">
        <p14:creationId xmlns:p14="http://schemas.microsoft.com/office/powerpoint/2010/main" val="1290847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2B42D-97A1-DD68-BB84-922809072E3D}"/>
              </a:ext>
            </a:extLst>
          </p:cNvPr>
          <p:cNvSpPr>
            <a:spLocks noGrp="1"/>
          </p:cNvSpPr>
          <p:nvPr>
            <p:ph type="title"/>
          </p:nvPr>
        </p:nvSpPr>
        <p:spPr>
          <a:xfrm>
            <a:off x="832555" y="84082"/>
            <a:ext cx="10131425" cy="1456267"/>
          </a:xfrm>
        </p:spPr>
        <p:txBody>
          <a:bodyPr>
            <a:normAutofit/>
          </a:bodyPr>
          <a:lstStyle/>
          <a:p>
            <a:pPr algn="ctr"/>
            <a:r>
              <a:rPr lang="en-US" cap="none" dirty="0">
                <a:latin typeface="Cisco Sans" panose="020B0503020201020303" pitchFamily="34" charset="0"/>
              </a:rPr>
              <a:t>cURL to the Rescue!</a:t>
            </a:r>
          </a:p>
        </p:txBody>
      </p:sp>
      <p:sp>
        <p:nvSpPr>
          <p:cNvPr id="3" name="Content Placeholder 2">
            <a:extLst>
              <a:ext uri="{FF2B5EF4-FFF2-40B4-BE49-F238E27FC236}">
                <a16:creationId xmlns:a16="http://schemas.microsoft.com/office/drawing/2014/main" id="{A42E5E1F-3887-E842-4B67-E5C7715B8384}"/>
              </a:ext>
            </a:extLst>
          </p:cNvPr>
          <p:cNvSpPr>
            <a:spLocks noGrp="1"/>
          </p:cNvSpPr>
          <p:nvPr>
            <p:ph idx="1"/>
          </p:nvPr>
        </p:nvSpPr>
        <p:spPr>
          <a:xfrm>
            <a:off x="1030287" y="2072387"/>
            <a:ext cx="10131425" cy="2713225"/>
          </a:xfrm>
        </p:spPr>
        <p:txBody>
          <a:bodyPr>
            <a:normAutofit/>
          </a:bodyPr>
          <a:lstStyle/>
          <a:p>
            <a:pPr marL="0" indent="0">
              <a:buNone/>
            </a:pPr>
            <a:r>
              <a:rPr lang="en-US" sz="2600" dirty="0">
                <a:latin typeface="Cisco Sans" panose="020B0503020201020303" pitchFamily="34" charset="0"/>
              </a:rPr>
              <a:t>curl -L -o 'Intro-to-REST-APIs.pptx' https://raw.githubusercontent.com/CiscoDevNet/WASTC2024-vFDW/main/1-Monday/Intro-to-REST-APIs/Intro-to-REST-APIs.pptx</a:t>
            </a:r>
          </a:p>
          <a:p>
            <a:pPr marL="0" indent="0">
              <a:buNone/>
            </a:pPr>
            <a:endParaRPr lang="en-US" dirty="0">
              <a:latin typeface="Cisco Sans" panose="020B0503020201020303" pitchFamily="34" charset="0"/>
            </a:endParaRPr>
          </a:p>
        </p:txBody>
      </p:sp>
    </p:spTree>
    <p:extLst>
      <p:ext uri="{BB962C8B-B14F-4D97-AF65-F5344CB8AC3E}">
        <p14:creationId xmlns:p14="http://schemas.microsoft.com/office/powerpoint/2010/main" val="4643299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40B9-7FB2-944B-876A-448738F31662}"/>
              </a:ext>
            </a:extLst>
          </p:cNvPr>
          <p:cNvSpPr>
            <a:spLocks noGrp="1"/>
          </p:cNvSpPr>
          <p:nvPr>
            <p:ph type="title"/>
          </p:nvPr>
        </p:nvSpPr>
        <p:spPr>
          <a:xfrm>
            <a:off x="332509" y="183573"/>
            <a:ext cx="11378046" cy="1456267"/>
          </a:xfrm>
        </p:spPr>
        <p:txBody>
          <a:bodyPr/>
          <a:lstStyle/>
          <a:p>
            <a:pPr algn="ctr"/>
            <a:r>
              <a:rPr lang="en-US" cap="none" dirty="0">
                <a:solidFill>
                  <a:schemeClr val="accent1">
                    <a:lumMod val="40000"/>
                    <a:lumOff val="60000"/>
                  </a:schemeClr>
                </a:solidFill>
                <a:latin typeface="Cisco Sans" panose="020B0503020201020303" pitchFamily="34" charset="0"/>
              </a:rPr>
              <a:t>Version your APIs</a:t>
            </a:r>
          </a:p>
        </p:txBody>
      </p:sp>
      <p:sp>
        <p:nvSpPr>
          <p:cNvPr id="4" name="Content Placeholder 3">
            <a:extLst>
              <a:ext uri="{FF2B5EF4-FFF2-40B4-BE49-F238E27FC236}">
                <a16:creationId xmlns:a16="http://schemas.microsoft.com/office/drawing/2014/main" id="{E9EBC8C5-5306-4153-B31F-9AD9ADD77B3D}"/>
              </a:ext>
            </a:extLst>
          </p:cNvPr>
          <p:cNvSpPr>
            <a:spLocks noGrp="1"/>
          </p:cNvSpPr>
          <p:nvPr>
            <p:ph sz="half" idx="2"/>
          </p:nvPr>
        </p:nvSpPr>
        <p:spPr>
          <a:xfrm>
            <a:off x="1480704" y="1839189"/>
            <a:ext cx="9081655" cy="2930234"/>
          </a:xfrm>
        </p:spPr>
        <p:txBody>
          <a:bodyPr>
            <a:noAutofit/>
          </a:bodyPr>
          <a:lstStyle/>
          <a:p>
            <a:pPr marL="0" indent="0" algn="ctr">
              <a:buNone/>
            </a:pPr>
            <a:endParaRPr lang="en-US" sz="1700" dirty="0"/>
          </a:p>
          <a:p>
            <a:pPr marL="0" indent="0" algn="ctr">
              <a:buNone/>
            </a:pPr>
            <a:endParaRPr lang="en-US" sz="2000" dirty="0"/>
          </a:p>
          <a:p>
            <a:pPr marL="0" indent="0" algn="ctr">
              <a:buNone/>
            </a:pPr>
            <a:r>
              <a:rPr lang="en-US" sz="2400" dirty="0"/>
              <a:t>http://</a:t>
            </a:r>
            <a:r>
              <a:rPr lang="en-US" sz="2400" dirty="0" err="1"/>
              <a:t>api.example.com</a:t>
            </a:r>
            <a:r>
              <a:rPr lang="en-US" sz="2400" dirty="0"/>
              <a:t>/</a:t>
            </a:r>
            <a:r>
              <a:rPr lang="en-US" sz="2400" dirty="0">
                <a:solidFill>
                  <a:schemeClr val="accent1">
                    <a:lumMod val="40000"/>
                    <a:lumOff val="60000"/>
                  </a:schemeClr>
                </a:solidFill>
              </a:rPr>
              <a:t>v1</a:t>
            </a:r>
            <a:r>
              <a:rPr lang="en-US" sz="2400" dirty="0"/>
              <a:t>/store/items/{item-id}</a:t>
            </a:r>
          </a:p>
          <a:p>
            <a:pPr marL="0" indent="0" algn="ctr">
              <a:buNone/>
            </a:pPr>
            <a:endParaRPr lang="en-US" sz="2400" dirty="0"/>
          </a:p>
          <a:p>
            <a:pPr marL="0" indent="0" algn="ctr">
              <a:buNone/>
            </a:pPr>
            <a:r>
              <a:rPr lang="en-US" sz="2400" dirty="0"/>
              <a:t>http://</a:t>
            </a:r>
            <a:r>
              <a:rPr lang="en-US" sz="2400" dirty="0" err="1"/>
              <a:t>api.example.com</a:t>
            </a:r>
            <a:r>
              <a:rPr lang="en-US" sz="2400" dirty="0"/>
              <a:t>/</a:t>
            </a:r>
            <a:r>
              <a:rPr lang="en-US" sz="2400" dirty="0">
                <a:solidFill>
                  <a:schemeClr val="accent1">
                    <a:lumMod val="40000"/>
                    <a:lumOff val="60000"/>
                  </a:schemeClr>
                </a:solidFill>
              </a:rPr>
              <a:t>v2</a:t>
            </a:r>
            <a:r>
              <a:rPr lang="en-US" sz="2400" dirty="0"/>
              <a:t>/store/employees/{emp-id}/address</a:t>
            </a:r>
            <a:endParaRPr lang="en-US" sz="2400" dirty="0">
              <a:solidFill>
                <a:schemeClr val="accent1">
                  <a:lumMod val="40000"/>
                  <a:lumOff val="60000"/>
                </a:schemeClr>
              </a:solidFill>
            </a:endParaRPr>
          </a:p>
        </p:txBody>
      </p:sp>
    </p:spTree>
    <p:extLst>
      <p:ext uri="{BB962C8B-B14F-4D97-AF65-F5344CB8AC3E}">
        <p14:creationId xmlns:p14="http://schemas.microsoft.com/office/powerpoint/2010/main" val="2828177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40B9-7FB2-944B-876A-448738F31662}"/>
              </a:ext>
            </a:extLst>
          </p:cNvPr>
          <p:cNvSpPr>
            <a:spLocks noGrp="1"/>
          </p:cNvSpPr>
          <p:nvPr>
            <p:ph type="title"/>
          </p:nvPr>
        </p:nvSpPr>
        <p:spPr>
          <a:xfrm>
            <a:off x="332509" y="183573"/>
            <a:ext cx="11378046" cy="1456267"/>
          </a:xfrm>
        </p:spPr>
        <p:txBody>
          <a:bodyPr/>
          <a:lstStyle/>
          <a:p>
            <a:pPr algn="ctr"/>
            <a:r>
              <a:rPr lang="en-US" cap="none" dirty="0">
                <a:solidFill>
                  <a:schemeClr val="accent1">
                    <a:lumMod val="40000"/>
                    <a:lumOff val="60000"/>
                  </a:schemeClr>
                </a:solidFill>
                <a:latin typeface="Cisco Sans" panose="020B0503020201020303" pitchFamily="34" charset="0"/>
              </a:rPr>
              <a:t>Use query component to filter URI collection</a:t>
            </a:r>
          </a:p>
        </p:txBody>
      </p:sp>
      <p:sp>
        <p:nvSpPr>
          <p:cNvPr id="4" name="Content Placeholder 3">
            <a:extLst>
              <a:ext uri="{FF2B5EF4-FFF2-40B4-BE49-F238E27FC236}">
                <a16:creationId xmlns:a16="http://schemas.microsoft.com/office/drawing/2014/main" id="{E9EBC8C5-5306-4153-B31F-9AD9ADD77B3D}"/>
              </a:ext>
            </a:extLst>
          </p:cNvPr>
          <p:cNvSpPr>
            <a:spLocks noGrp="1"/>
          </p:cNvSpPr>
          <p:nvPr>
            <p:ph sz="half" idx="2"/>
          </p:nvPr>
        </p:nvSpPr>
        <p:spPr>
          <a:xfrm>
            <a:off x="940377" y="3241961"/>
            <a:ext cx="9928514" cy="2930234"/>
          </a:xfrm>
        </p:spPr>
        <p:txBody>
          <a:bodyPr>
            <a:noAutofit/>
          </a:bodyPr>
          <a:lstStyle/>
          <a:p>
            <a:pPr marL="0" indent="0" algn="ctr">
              <a:buNone/>
            </a:pPr>
            <a:endParaRPr lang="en-US" sz="1700" dirty="0"/>
          </a:p>
          <a:p>
            <a:pPr marL="0" indent="0" algn="ctr">
              <a:buNone/>
            </a:pPr>
            <a:r>
              <a:rPr lang="en-US" sz="2400" dirty="0"/>
              <a:t>http://</a:t>
            </a:r>
            <a:r>
              <a:rPr lang="en-US" sz="2400" dirty="0" err="1"/>
              <a:t>api.example.com</a:t>
            </a:r>
            <a:r>
              <a:rPr lang="en-US" sz="2400" dirty="0"/>
              <a:t>/v1/store/</a:t>
            </a:r>
            <a:r>
              <a:rPr lang="en-US" sz="2400" dirty="0" err="1"/>
              <a:t>items</a:t>
            </a:r>
            <a:r>
              <a:rPr lang="en-US" sz="2400" dirty="0" err="1">
                <a:solidFill>
                  <a:schemeClr val="accent1">
                    <a:lumMod val="40000"/>
                    <a:lumOff val="60000"/>
                  </a:schemeClr>
                </a:solidFill>
              </a:rPr>
              <a:t>?group</a:t>
            </a:r>
            <a:r>
              <a:rPr lang="en-US" sz="2400" dirty="0">
                <a:solidFill>
                  <a:schemeClr val="accent1">
                    <a:lumMod val="40000"/>
                    <a:lumOff val="60000"/>
                  </a:schemeClr>
                </a:solidFill>
              </a:rPr>
              <a:t>=124</a:t>
            </a:r>
          </a:p>
          <a:p>
            <a:pPr marL="0" indent="0" algn="ctr">
              <a:buNone/>
            </a:pPr>
            <a:endParaRPr lang="en-US" sz="2400" dirty="0"/>
          </a:p>
          <a:p>
            <a:pPr marL="0" indent="0" algn="ctr">
              <a:buNone/>
            </a:pPr>
            <a:r>
              <a:rPr lang="en-US" sz="2400" dirty="0"/>
              <a:t>http://</a:t>
            </a:r>
            <a:r>
              <a:rPr lang="en-US" sz="2400" dirty="0" err="1"/>
              <a:t>api.example.com</a:t>
            </a:r>
            <a:r>
              <a:rPr lang="en-US" sz="2400" dirty="0"/>
              <a:t>/v1/store/</a:t>
            </a:r>
            <a:r>
              <a:rPr lang="en-US" sz="2400" dirty="0" err="1"/>
              <a:t>employees</a:t>
            </a:r>
            <a:r>
              <a:rPr lang="en-US" sz="2400" dirty="0" err="1">
                <a:solidFill>
                  <a:schemeClr val="accent1">
                    <a:lumMod val="40000"/>
                    <a:lumOff val="60000"/>
                  </a:schemeClr>
                </a:solidFill>
              </a:rPr>
              <a:t>?</a:t>
            </a:r>
            <a:r>
              <a:rPr lang="en-US" sz="2400" dirty="0" err="1"/>
              <a:t>department</a:t>
            </a:r>
            <a:r>
              <a:rPr lang="en-US" sz="2400" dirty="0"/>
              <a:t>=</a:t>
            </a:r>
            <a:r>
              <a:rPr lang="en-US" sz="2400" dirty="0" err="1"/>
              <a:t>IT</a:t>
            </a:r>
            <a:r>
              <a:rPr lang="en-US" sz="2400" dirty="0" err="1">
                <a:solidFill>
                  <a:schemeClr val="accent1">
                    <a:lumMod val="40000"/>
                    <a:lumOff val="60000"/>
                  </a:schemeClr>
                </a:solidFill>
              </a:rPr>
              <a:t>&amp;</a:t>
            </a:r>
            <a:r>
              <a:rPr lang="en-US" sz="2400" dirty="0" err="1"/>
              <a:t>region</a:t>
            </a:r>
            <a:r>
              <a:rPr lang="en-US" sz="2400" dirty="0"/>
              <a:t>=USA</a:t>
            </a:r>
            <a:endParaRPr lang="en-US" sz="3600" dirty="0">
              <a:solidFill>
                <a:schemeClr val="accent1">
                  <a:lumMod val="40000"/>
                  <a:lumOff val="60000"/>
                </a:schemeClr>
              </a:solidFill>
            </a:endParaRPr>
          </a:p>
        </p:txBody>
      </p:sp>
      <p:sp>
        <p:nvSpPr>
          <p:cNvPr id="5" name="TextBox 4">
            <a:extLst>
              <a:ext uri="{FF2B5EF4-FFF2-40B4-BE49-F238E27FC236}">
                <a16:creationId xmlns:a16="http://schemas.microsoft.com/office/drawing/2014/main" id="{5E2522BE-BD33-0280-D3AF-0378C575ECBC}"/>
              </a:ext>
            </a:extLst>
          </p:cNvPr>
          <p:cNvSpPr txBox="1"/>
          <p:nvPr/>
        </p:nvSpPr>
        <p:spPr>
          <a:xfrm>
            <a:off x="630381" y="1584886"/>
            <a:ext cx="10931237" cy="1384995"/>
          </a:xfrm>
          <a:prstGeom prst="rect">
            <a:avLst/>
          </a:prstGeom>
          <a:noFill/>
        </p:spPr>
        <p:txBody>
          <a:bodyPr wrap="square">
            <a:spAutoFit/>
          </a:bodyPr>
          <a:lstStyle/>
          <a:p>
            <a:pPr algn="ctr"/>
            <a:r>
              <a:rPr lang="en-US" sz="2800" dirty="0">
                <a:latin typeface="Cisco Sans" panose="020B0503020201020303" pitchFamily="34" charset="0"/>
              </a:rPr>
              <a:t>Instead of creating additional APIs, enable sorting, filtering, and pagination in the resource collection API and give the input parameters as query parameters</a:t>
            </a:r>
          </a:p>
        </p:txBody>
      </p:sp>
    </p:spTree>
    <p:extLst>
      <p:ext uri="{BB962C8B-B14F-4D97-AF65-F5344CB8AC3E}">
        <p14:creationId xmlns:p14="http://schemas.microsoft.com/office/powerpoint/2010/main" val="1563192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p:txBody>
          <a:bodyPr/>
          <a:lstStyle/>
          <a:p>
            <a:r>
              <a:rPr lang="en-US" cap="none" dirty="0">
                <a:latin typeface="Cisco Sans" panose="020B0503020201020303" pitchFamily="34" charset="0"/>
              </a:rPr>
              <a:t>Security in REST APIs</a:t>
            </a:r>
          </a:p>
        </p:txBody>
      </p:sp>
    </p:spTree>
    <p:extLst>
      <p:ext uri="{BB962C8B-B14F-4D97-AF65-F5344CB8AC3E}">
        <p14:creationId xmlns:p14="http://schemas.microsoft.com/office/powerpoint/2010/main" val="3244202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CA428-DE18-EEED-7246-DEC02319BC0E}"/>
              </a:ext>
            </a:extLst>
          </p:cNvPr>
          <p:cNvSpPr>
            <a:spLocks noGrp="1"/>
          </p:cNvSpPr>
          <p:nvPr>
            <p:ph type="title"/>
          </p:nvPr>
        </p:nvSpPr>
        <p:spPr>
          <a:xfrm>
            <a:off x="1030287" y="0"/>
            <a:ext cx="10131425" cy="1086329"/>
          </a:xfrm>
        </p:spPr>
        <p:txBody>
          <a:bodyPr/>
          <a:lstStyle/>
          <a:p>
            <a:pPr algn="ctr"/>
            <a:r>
              <a:rPr lang="en-US" cap="none" dirty="0">
                <a:latin typeface="Cisco Sans" panose="020B0503020201020303" pitchFamily="34" charset="0"/>
              </a:rPr>
              <a:t>Securing RESTful APIs</a:t>
            </a:r>
          </a:p>
        </p:txBody>
      </p:sp>
      <p:sp>
        <p:nvSpPr>
          <p:cNvPr id="10" name="TextBox 9">
            <a:extLst>
              <a:ext uri="{FF2B5EF4-FFF2-40B4-BE49-F238E27FC236}">
                <a16:creationId xmlns:a16="http://schemas.microsoft.com/office/drawing/2014/main" id="{D1C78960-7170-F8EB-AFA0-C772606F099B}"/>
              </a:ext>
            </a:extLst>
          </p:cNvPr>
          <p:cNvSpPr txBox="1"/>
          <p:nvPr/>
        </p:nvSpPr>
        <p:spPr>
          <a:xfrm>
            <a:off x="401052" y="1228397"/>
            <a:ext cx="11790948" cy="3539430"/>
          </a:xfrm>
          <a:prstGeom prst="rect">
            <a:avLst/>
          </a:prstGeom>
          <a:noFill/>
        </p:spPr>
        <p:txBody>
          <a:bodyPr wrap="square">
            <a:spAutoFit/>
          </a:bodyPr>
          <a:lstStyle/>
          <a:p>
            <a:endParaRPr lang="en-US" sz="2800" dirty="0">
              <a:solidFill>
                <a:schemeClr val="accent5"/>
              </a:solidFill>
              <a:latin typeface="Cisco Sans" panose="020B0503020201020303" pitchFamily="34" charset="0"/>
            </a:endParaRPr>
          </a:p>
          <a:p>
            <a:pPr algn="ctr"/>
            <a:endParaRPr lang="en-US" sz="2800" dirty="0">
              <a:solidFill>
                <a:schemeClr val="accent1">
                  <a:lumMod val="40000"/>
                  <a:lumOff val="60000"/>
                </a:schemeClr>
              </a:solidFill>
              <a:latin typeface="Cisco Sans" panose="020B0503020201020303" pitchFamily="34" charset="0"/>
            </a:endParaRPr>
          </a:p>
          <a:p>
            <a:r>
              <a:rPr lang="en-US" sz="2800" dirty="0">
                <a:solidFill>
                  <a:schemeClr val="accent1">
                    <a:lumMod val="40000"/>
                    <a:lumOff val="60000"/>
                  </a:schemeClr>
                </a:solidFill>
                <a:latin typeface="Cisco Sans" panose="020B0503020201020303" pitchFamily="34" charset="0"/>
              </a:rPr>
              <a:t>Authentication &amp; Authorization</a:t>
            </a:r>
            <a:r>
              <a:rPr lang="en-US" sz="2800" dirty="0">
                <a:latin typeface="Cisco Sans" panose="020B0503020201020303" pitchFamily="34" charset="0"/>
              </a:rPr>
              <a:t>: Implement strong authentication mechanisms like OAuth 2.0, and ensure that users are authorized to access only what they need.</a:t>
            </a:r>
          </a:p>
          <a:p>
            <a:endParaRPr lang="en-US" sz="2800" dirty="0">
              <a:latin typeface="Cisco Sans" panose="020B0503020201020303" pitchFamily="34" charset="0"/>
            </a:endParaRPr>
          </a:p>
          <a:p>
            <a:r>
              <a:rPr lang="en-US" sz="2800" dirty="0">
                <a:solidFill>
                  <a:schemeClr val="accent1">
                    <a:lumMod val="40000"/>
                    <a:lumOff val="60000"/>
                  </a:schemeClr>
                </a:solidFill>
                <a:latin typeface="Cisco Sans" panose="020B0503020201020303" pitchFamily="34" charset="0"/>
              </a:rPr>
              <a:t>Data Encryption</a:t>
            </a:r>
            <a:r>
              <a:rPr lang="en-US" sz="2800" dirty="0">
                <a:latin typeface="Cisco Sans" panose="020B0503020201020303" pitchFamily="34" charset="0"/>
              </a:rPr>
              <a:t>: Use HTTPS to encrypt data in transit. Consider encrypting sensitive data at rest as well.</a:t>
            </a:r>
          </a:p>
        </p:txBody>
      </p:sp>
    </p:spTree>
    <p:extLst>
      <p:ext uri="{BB962C8B-B14F-4D97-AF65-F5344CB8AC3E}">
        <p14:creationId xmlns:p14="http://schemas.microsoft.com/office/powerpoint/2010/main" val="2508516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CA428-DE18-EEED-7246-DEC02319BC0E}"/>
              </a:ext>
            </a:extLst>
          </p:cNvPr>
          <p:cNvSpPr>
            <a:spLocks noGrp="1"/>
          </p:cNvSpPr>
          <p:nvPr>
            <p:ph type="title"/>
          </p:nvPr>
        </p:nvSpPr>
        <p:spPr>
          <a:xfrm>
            <a:off x="1030287" y="16042"/>
            <a:ext cx="10131425" cy="1086329"/>
          </a:xfrm>
        </p:spPr>
        <p:txBody>
          <a:bodyPr/>
          <a:lstStyle/>
          <a:p>
            <a:pPr algn="ctr"/>
            <a:r>
              <a:rPr lang="en-US" cap="none" dirty="0">
                <a:latin typeface="Cisco Sans" panose="020B0503020201020303" pitchFamily="34" charset="0"/>
              </a:rPr>
              <a:t>Securing RESTful APIs</a:t>
            </a:r>
          </a:p>
        </p:txBody>
      </p:sp>
      <p:sp>
        <p:nvSpPr>
          <p:cNvPr id="10" name="TextBox 9">
            <a:extLst>
              <a:ext uri="{FF2B5EF4-FFF2-40B4-BE49-F238E27FC236}">
                <a16:creationId xmlns:a16="http://schemas.microsoft.com/office/drawing/2014/main" id="{D1C78960-7170-F8EB-AFA0-C772606F099B}"/>
              </a:ext>
            </a:extLst>
          </p:cNvPr>
          <p:cNvSpPr txBox="1"/>
          <p:nvPr/>
        </p:nvSpPr>
        <p:spPr>
          <a:xfrm>
            <a:off x="401052" y="1102371"/>
            <a:ext cx="11790948" cy="4832092"/>
          </a:xfrm>
          <a:prstGeom prst="rect">
            <a:avLst/>
          </a:prstGeom>
          <a:noFill/>
        </p:spPr>
        <p:txBody>
          <a:bodyPr wrap="square">
            <a:spAutoFit/>
          </a:bodyPr>
          <a:lstStyle/>
          <a:p>
            <a:endParaRPr lang="en-US" sz="2800" dirty="0">
              <a:solidFill>
                <a:schemeClr val="accent5"/>
              </a:solidFill>
              <a:latin typeface="Cisco Sans" panose="020B0503020201020303" pitchFamily="34" charset="0"/>
            </a:endParaRPr>
          </a:p>
          <a:p>
            <a:r>
              <a:rPr lang="en-US" sz="2800" dirty="0">
                <a:solidFill>
                  <a:schemeClr val="accent1">
                    <a:lumMod val="40000"/>
                    <a:lumOff val="60000"/>
                  </a:schemeClr>
                </a:solidFill>
                <a:latin typeface="Cisco Sans" panose="020B0503020201020303" pitchFamily="34" charset="0"/>
              </a:rPr>
              <a:t>API Throttling and Rate Limiting</a:t>
            </a:r>
            <a:r>
              <a:rPr lang="en-US" sz="2800" dirty="0">
                <a:latin typeface="Cisco Sans" panose="020B0503020201020303" pitchFamily="34" charset="0"/>
              </a:rPr>
              <a:t>: Protect your API from abuse and DoS attacks by limiting the number of requests a user can make in a certain time frame.</a:t>
            </a:r>
          </a:p>
          <a:p>
            <a:endParaRPr lang="en-US" sz="2800" dirty="0">
              <a:latin typeface="Cisco Sans" panose="020B0503020201020303" pitchFamily="34" charset="0"/>
            </a:endParaRPr>
          </a:p>
          <a:p>
            <a:r>
              <a:rPr lang="en-US" sz="2800" dirty="0">
                <a:solidFill>
                  <a:schemeClr val="accent1">
                    <a:lumMod val="40000"/>
                    <a:lumOff val="60000"/>
                  </a:schemeClr>
                </a:solidFill>
                <a:latin typeface="Cisco Sans" panose="020B0503020201020303" pitchFamily="34" charset="0"/>
              </a:rPr>
              <a:t>Input Validation</a:t>
            </a:r>
            <a:r>
              <a:rPr lang="en-US" sz="2800" dirty="0">
                <a:latin typeface="Cisco Sans" panose="020B0503020201020303" pitchFamily="34" charset="0"/>
              </a:rPr>
              <a:t>: Validate all inputs to prevent common attacks such as SQL injection, XSS, and others.</a:t>
            </a:r>
          </a:p>
          <a:p>
            <a:endParaRPr lang="en-US" sz="2800" dirty="0">
              <a:latin typeface="Cisco Sans" panose="020B0503020201020303" pitchFamily="34" charset="0"/>
            </a:endParaRPr>
          </a:p>
          <a:p>
            <a:r>
              <a:rPr lang="en-US" sz="2800" dirty="0">
                <a:solidFill>
                  <a:schemeClr val="accent1">
                    <a:lumMod val="40000"/>
                    <a:lumOff val="60000"/>
                  </a:schemeClr>
                </a:solidFill>
                <a:latin typeface="Cisco Sans" panose="020B0503020201020303" pitchFamily="34" charset="0"/>
              </a:rPr>
              <a:t>Security Headers &amp; CORS</a:t>
            </a:r>
            <a:r>
              <a:rPr lang="en-US" sz="2800" dirty="0">
                <a:latin typeface="Cisco Sans" panose="020B0503020201020303" pitchFamily="34" charset="0"/>
              </a:rPr>
              <a:t>: Utilize security headers and Cross-Origin Resource Sharing (CORS) policies to secure your API from cross-site vulnerabilities.</a:t>
            </a:r>
          </a:p>
        </p:txBody>
      </p:sp>
    </p:spTree>
    <p:extLst>
      <p:ext uri="{BB962C8B-B14F-4D97-AF65-F5344CB8AC3E}">
        <p14:creationId xmlns:p14="http://schemas.microsoft.com/office/powerpoint/2010/main" val="836769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p:txBody>
          <a:bodyPr/>
          <a:lstStyle/>
          <a:p>
            <a:r>
              <a:rPr lang="en-US" cap="none" dirty="0">
                <a:latin typeface="Cisco Sans" panose="020B0503020201020303" pitchFamily="34" charset="0"/>
              </a:rPr>
              <a:t>Best Practices for REST APIs</a:t>
            </a:r>
          </a:p>
        </p:txBody>
      </p:sp>
    </p:spTree>
    <p:extLst>
      <p:ext uri="{BB962C8B-B14F-4D97-AF65-F5344CB8AC3E}">
        <p14:creationId xmlns:p14="http://schemas.microsoft.com/office/powerpoint/2010/main" val="13459508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CA428-DE18-EEED-7246-DEC02319BC0E}"/>
              </a:ext>
            </a:extLst>
          </p:cNvPr>
          <p:cNvSpPr>
            <a:spLocks noGrp="1"/>
          </p:cNvSpPr>
          <p:nvPr>
            <p:ph type="title"/>
          </p:nvPr>
        </p:nvSpPr>
        <p:spPr>
          <a:xfrm>
            <a:off x="1030287" y="16042"/>
            <a:ext cx="10131425" cy="1086329"/>
          </a:xfrm>
        </p:spPr>
        <p:txBody>
          <a:bodyPr/>
          <a:lstStyle/>
          <a:p>
            <a:pPr algn="ctr"/>
            <a:r>
              <a:rPr lang="en-US" cap="none" dirty="0">
                <a:latin typeface="Cisco Sans" panose="020B0503020201020303" pitchFamily="34" charset="0"/>
              </a:rPr>
              <a:t>Best Practices in REST API Development</a:t>
            </a:r>
          </a:p>
        </p:txBody>
      </p:sp>
      <p:sp>
        <p:nvSpPr>
          <p:cNvPr id="10" name="TextBox 9">
            <a:extLst>
              <a:ext uri="{FF2B5EF4-FFF2-40B4-BE49-F238E27FC236}">
                <a16:creationId xmlns:a16="http://schemas.microsoft.com/office/drawing/2014/main" id="{D1C78960-7170-F8EB-AFA0-C772606F099B}"/>
              </a:ext>
            </a:extLst>
          </p:cNvPr>
          <p:cNvSpPr txBox="1"/>
          <p:nvPr/>
        </p:nvSpPr>
        <p:spPr>
          <a:xfrm>
            <a:off x="200525" y="2131071"/>
            <a:ext cx="11790948" cy="2246769"/>
          </a:xfrm>
          <a:prstGeom prst="rect">
            <a:avLst/>
          </a:prstGeom>
          <a:noFill/>
        </p:spPr>
        <p:txBody>
          <a:bodyPr wrap="square">
            <a:spAutoFit/>
          </a:bodyPr>
          <a:lstStyle/>
          <a:p>
            <a:r>
              <a:rPr lang="en-US" sz="2800" dirty="0">
                <a:solidFill>
                  <a:schemeClr val="accent1">
                    <a:lumMod val="40000"/>
                    <a:lumOff val="60000"/>
                  </a:schemeClr>
                </a:solidFill>
                <a:latin typeface="Cisco Sans" panose="020B0503020201020303" pitchFamily="34" charset="0"/>
              </a:rPr>
              <a:t>Documentation</a:t>
            </a:r>
            <a:r>
              <a:rPr lang="en-US" sz="2800" dirty="0">
                <a:latin typeface="Cisco Sans" panose="020B0503020201020303" pitchFamily="34" charset="0"/>
              </a:rPr>
              <a:t>: Provide comprehensive documentation, including endpoints, parameters, request/response examples, and error codes.</a:t>
            </a:r>
          </a:p>
          <a:p>
            <a:endParaRPr lang="en-US" sz="2800" dirty="0">
              <a:latin typeface="Cisco Sans" panose="020B0503020201020303" pitchFamily="34" charset="0"/>
            </a:endParaRPr>
          </a:p>
          <a:p>
            <a:r>
              <a:rPr lang="en-US" sz="2800" dirty="0">
                <a:solidFill>
                  <a:schemeClr val="accent1">
                    <a:lumMod val="40000"/>
                    <a:lumOff val="60000"/>
                  </a:schemeClr>
                </a:solidFill>
                <a:latin typeface="Cisco Sans" panose="020B0503020201020303" pitchFamily="34" charset="0"/>
              </a:rPr>
              <a:t>Client-Server Decoupling</a:t>
            </a:r>
            <a:r>
              <a:rPr lang="en-US" sz="2800" dirty="0">
                <a:latin typeface="Cisco Sans" panose="020B0503020201020303" pitchFamily="34" charset="0"/>
              </a:rPr>
              <a:t>: Maintain a separation of concerns between client and server to allow independent scaling and evolution of both.</a:t>
            </a:r>
          </a:p>
        </p:txBody>
      </p:sp>
    </p:spTree>
    <p:extLst>
      <p:ext uri="{BB962C8B-B14F-4D97-AF65-F5344CB8AC3E}">
        <p14:creationId xmlns:p14="http://schemas.microsoft.com/office/powerpoint/2010/main" val="1819646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CA428-DE18-EEED-7246-DEC02319BC0E}"/>
              </a:ext>
            </a:extLst>
          </p:cNvPr>
          <p:cNvSpPr>
            <a:spLocks noGrp="1"/>
          </p:cNvSpPr>
          <p:nvPr>
            <p:ph type="title"/>
          </p:nvPr>
        </p:nvSpPr>
        <p:spPr>
          <a:xfrm>
            <a:off x="1030287" y="16042"/>
            <a:ext cx="10131425" cy="1086329"/>
          </a:xfrm>
        </p:spPr>
        <p:txBody>
          <a:bodyPr/>
          <a:lstStyle/>
          <a:p>
            <a:pPr algn="ctr"/>
            <a:r>
              <a:rPr lang="en-US" cap="none" dirty="0">
                <a:latin typeface="Cisco Sans" panose="020B0503020201020303" pitchFamily="34" charset="0"/>
              </a:rPr>
              <a:t>Best Practices in REST API Development</a:t>
            </a:r>
          </a:p>
        </p:txBody>
      </p:sp>
      <p:sp>
        <p:nvSpPr>
          <p:cNvPr id="10" name="TextBox 9">
            <a:extLst>
              <a:ext uri="{FF2B5EF4-FFF2-40B4-BE49-F238E27FC236}">
                <a16:creationId xmlns:a16="http://schemas.microsoft.com/office/drawing/2014/main" id="{D1C78960-7170-F8EB-AFA0-C772606F099B}"/>
              </a:ext>
            </a:extLst>
          </p:cNvPr>
          <p:cNvSpPr txBox="1"/>
          <p:nvPr/>
        </p:nvSpPr>
        <p:spPr>
          <a:xfrm>
            <a:off x="401052" y="1608557"/>
            <a:ext cx="11790948" cy="3970318"/>
          </a:xfrm>
          <a:prstGeom prst="rect">
            <a:avLst/>
          </a:prstGeom>
          <a:noFill/>
        </p:spPr>
        <p:txBody>
          <a:bodyPr wrap="square">
            <a:spAutoFit/>
          </a:bodyPr>
          <a:lstStyle/>
          <a:p>
            <a:r>
              <a:rPr lang="en-US" sz="2800" dirty="0">
                <a:solidFill>
                  <a:schemeClr val="accent1">
                    <a:lumMod val="40000"/>
                    <a:lumOff val="60000"/>
                  </a:schemeClr>
                </a:solidFill>
                <a:latin typeface="Cisco Sans" panose="020B0503020201020303" pitchFamily="34" charset="0"/>
              </a:rPr>
              <a:t>Caching</a:t>
            </a:r>
            <a:r>
              <a:rPr lang="en-US" sz="2800" dirty="0">
                <a:latin typeface="Cisco Sans" panose="020B0503020201020303" pitchFamily="34" charset="0"/>
              </a:rPr>
              <a:t>: Leverage caching strategies to reduce server load and improve response times for frequently accessed data.</a:t>
            </a:r>
          </a:p>
          <a:p>
            <a:endParaRPr lang="en-US" sz="2800" dirty="0">
              <a:latin typeface="Cisco Sans" panose="020B0503020201020303" pitchFamily="34" charset="0"/>
            </a:endParaRPr>
          </a:p>
          <a:p>
            <a:r>
              <a:rPr lang="en-US" sz="2800" dirty="0">
                <a:solidFill>
                  <a:schemeClr val="accent1">
                    <a:lumMod val="40000"/>
                    <a:lumOff val="60000"/>
                  </a:schemeClr>
                </a:solidFill>
                <a:latin typeface="Cisco Sans" panose="020B0503020201020303" pitchFamily="34" charset="0"/>
              </a:rPr>
              <a:t>Idempotency</a:t>
            </a:r>
            <a:r>
              <a:rPr lang="en-US" sz="2800" dirty="0">
                <a:latin typeface="Cisco Sans" panose="020B0503020201020303" pitchFamily="34" charset="0"/>
              </a:rPr>
              <a:t>: Ensure that methods like PUT, DELETE, and GET are idempotent for reliable operation over a network.</a:t>
            </a:r>
          </a:p>
          <a:p>
            <a:endParaRPr lang="en-US" sz="2800" dirty="0">
              <a:latin typeface="Cisco Sans" panose="020B0503020201020303" pitchFamily="34" charset="0"/>
            </a:endParaRPr>
          </a:p>
          <a:p>
            <a:r>
              <a:rPr lang="en-US" sz="2800" dirty="0">
                <a:solidFill>
                  <a:schemeClr val="accent1">
                    <a:lumMod val="40000"/>
                    <a:lumOff val="60000"/>
                  </a:schemeClr>
                </a:solidFill>
                <a:latin typeface="Cisco Sans" panose="020B0503020201020303" pitchFamily="34" charset="0"/>
              </a:rPr>
              <a:t>HATEOAS</a:t>
            </a:r>
            <a:r>
              <a:rPr lang="en-US" sz="2800" dirty="0">
                <a:latin typeface="Cisco Sans" panose="020B0503020201020303" pitchFamily="34" charset="0"/>
              </a:rPr>
              <a:t> (Hypermedia as the Engine of Application State): Include hypermedia links with responses to guide clients through application state transitions.</a:t>
            </a:r>
          </a:p>
        </p:txBody>
      </p:sp>
    </p:spTree>
    <p:extLst>
      <p:ext uri="{BB962C8B-B14F-4D97-AF65-F5344CB8AC3E}">
        <p14:creationId xmlns:p14="http://schemas.microsoft.com/office/powerpoint/2010/main" val="34704904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p:txBody>
          <a:bodyPr/>
          <a:lstStyle/>
          <a:p>
            <a:r>
              <a:rPr lang="en-US" cap="none" dirty="0">
                <a:latin typeface="Cisco Sans" panose="020B0503020201020303" pitchFamily="34" charset="0"/>
              </a:rPr>
              <a:t>Using Postman</a:t>
            </a:r>
          </a:p>
        </p:txBody>
      </p:sp>
    </p:spTree>
    <p:extLst>
      <p:ext uri="{BB962C8B-B14F-4D97-AF65-F5344CB8AC3E}">
        <p14:creationId xmlns:p14="http://schemas.microsoft.com/office/powerpoint/2010/main" val="22071830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CA428-DE18-EEED-7246-DEC02319BC0E}"/>
              </a:ext>
            </a:extLst>
          </p:cNvPr>
          <p:cNvSpPr>
            <a:spLocks noGrp="1"/>
          </p:cNvSpPr>
          <p:nvPr>
            <p:ph type="title"/>
          </p:nvPr>
        </p:nvSpPr>
        <p:spPr>
          <a:xfrm>
            <a:off x="1163471" y="16042"/>
            <a:ext cx="10131425" cy="1086329"/>
          </a:xfrm>
        </p:spPr>
        <p:txBody>
          <a:bodyPr/>
          <a:lstStyle/>
          <a:p>
            <a:pPr algn="ctr"/>
            <a:r>
              <a:rPr lang="en-US" cap="none" dirty="0">
                <a:latin typeface="Cisco Sans" panose="020B0503020201020303" pitchFamily="34" charset="0"/>
              </a:rPr>
              <a:t>Using Postman</a:t>
            </a:r>
          </a:p>
        </p:txBody>
      </p:sp>
      <p:sp>
        <p:nvSpPr>
          <p:cNvPr id="10" name="TextBox 9">
            <a:extLst>
              <a:ext uri="{FF2B5EF4-FFF2-40B4-BE49-F238E27FC236}">
                <a16:creationId xmlns:a16="http://schemas.microsoft.com/office/drawing/2014/main" id="{D1C78960-7170-F8EB-AFA0-C772606F099B}"/>
              </a:ext>
            </a:extLst>
          </p:cNvPr>
          <p:cNvSpPr txBox="1"/>
          <p:nvPr/>
        </p:nvSpPr>
        <p:spPr>
          <a:xfrm>
            <a:off x="333709" y="1421874"/>
            <a:ext cx="11790948" cy="4401205"/>
          </a:xfrm>
          <a:prstGeom prst="rect">
            <a:avLst/>
          </a:prstGeom>
          <a:noFill/>
        </p:spPr>
        <p:txBody>
          <a:bodyPr wrap="square">
            <a:spAutoFit/>
          </a:bodyPr>
          <a:lstStyle/>
          <a:p>
            <a:r>
              <a:rPr lang="en-US" sz="2800" dirty="0">
                <a:solidFill>
                  <a:schemeClr val="accent5"/>
                </a:solidFill>
                <a:latin typeface="Cisco Sans" panose="020B0503020201020303" pitchFamily="34" charset="0"/>
              </a:rPr>
              <a:t>Postman</a:t>
            </a:r>
            <a:r>
              <a:rPr lang="en-US" sz="2800" dirty="0">
                <a:latin typeface="Cisco Sans" panose="020B0503020201020303" pitchFamily="34" charset="0"/>
              </a:rPr>
              <a:t> is a popular GUI tool for API testing that allows you to:</a:t>
            </a:r>
          </a:p>
          <a:p>
            <a:endParaRPr lang="en-US" sz="2800" dirty="0">
              <a:latin typeface="Cisco Sans" panose="020B0503020201020303" pitchFamily="34" charset="0"/>
            </a:endParaRPr>
          </a:p>
          <a:p>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Easily construct and send HTTP requests</a:t>
            </a:r>
          </a:p>
          <a:p>
            <a:pPr marL="457200" indent="-457200">
              <a:buFont typeface="Arial" panose="020B0604020202020204" pitchFamily="34" charset="0"/>
              <a:buChar char="•"/>
            </a:pPr>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Save and organize your requests</a:t>
            </a:r>
          </a:p>
          <a:p>
            <a:pPr marL="457200" indent="-457200">
              <a:buFont typeface="Arial" panose="020B0604020202020204" pitchFamily="34" charset="0"/>
              <a:buChar char="•"/>
            </a:pPr>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View and analyze responses</a:t>
            </a:r>
          </a:p>
          <a:p>
            <a:pPr marL="457200" indent="-457200">
              <a:buFont typeface="Arial" panose="020B0604020202020204" pitchFamily="34" charset="0"/>
              <a:buChar char="•"/>
            </a:pPr>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Automate tests and workflows</a:t>
            </a:r>
          </a:p>
        </p:txBody>
      </p:sp>
    </p:spTree>
    <p:extLst>
      <p:ext uri="{BB962C8B-B14F-4D97-AF65-F5344CB8AC3E}">
        <p14:creationId xmlns:p14="http://schemas.microsoft.com/office/powerpoint/2010/main" val="1331888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B8342-2787-B605-0FCD-D2F5A2A90AA6}"/>
              </a:ext>
            </a:extLst>
          </p:cNvPr>
          <p:cNvSpPr>
            <a:spLocks noGrp="1"/>
          </p:cNvSpPr>
          <p:nvPr>
            <p:ph type="title"/>
          </p:nvPr>
        </p:nvSpPr>
        <p:spPr>
          <a:xfrm>
            <a:off x="1097875" y="1219200"/>
            <a:ext cx="9265326" cy="1283336"/>
          </a:xfrm>
        </p:spPr>
        <p:txBody>
          <a:bodyPr>
            <a:normAutofit fontScale="90000"/>
          </a:bodyPr>
          <a:lstStyle/>
          <a:p>
            <a:r>
              <a:rPr lang="en-US" dirty="0">
                <a:latin typeface="Cisco Sans" panose="020B0503020201020303" pitchFamily="34" charset="0"/>
              </a:rPr>
              <a:t>cURL is a versatile utility accessible from the command line, designed to communicate with servers via HTTP. It facilitates the transfer of data both to and from a server and supports multiple protocols, among which HTTP and HTTPS are predominantly utilized for interfacing with web APIs.</a:t>
            </a:r>
          </a:p>
        </p:txBody>
      </p:sp>
      <p:pic>
        <p:nvPicPr>
          <p:cNvPr id="6" name="Graphic 5" descr="Transfer with solid fill">
            <a:extLst>
              <a:ext uri="{FF2B5EF4-FFF2-40B4-BE49-F238E27FC236}">
                <a16:creationId xmlns:a16="http://schemas.microsoft.com/office/drawing/2014/main" id="{67EBB587-2FB1-7CAA-3CAE-52F9BA5B9A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9543" y="3314700"/>
            <a:ext cx="1161989" cy="1161989"/>
          </a:xfrm>
          <a:prstGeom prst="rect">
            <a:avLst/>
          </a:prstGeom>
        </p:spPr>
      </p:pic>
      <p:sp>
        <p:nvSpPr>
          <p:cNvPr id="10" name="TextBox 9">
            <a:extLst>
              <a:ext uri="{FF2B5EF4-FFF2-40B4-BE49-F238E27FC236}">
                <a16:creationId xmlns:a16="http://schemas.microsoft.com/office/drawing/2014/main" id="{73E54194-80DC-7266-6F2F-335DEE966D0D}"/>
              </a:ext>
            </a:extLst>
          </p:cNvPr>
          <p:cNvSpPr txBox="1"/>
          <p:nvPr/>
        </p:nvSpPr>
        <p:spPr>
          <a:xfrm>
            <a:off x="331076" y="4476689"/>
            <a:ext cx="11529848" cy="1569660"/>
          </a:xfrm>
          <a:prstGeom prst="rect">
            <a:avLst/>
          </a:prstGeom>
          <a:noFill/>
        </p:spPr>
        <p:txBody>
          <a:bodyPr wrap="square">
            <a:spAutoFit/>
          </a:bodyPr>
          <a:lstStyle/>
          <a:p>
            <a:r>
              <a:rPr lang="en-US" sz="3200" dirty="0">
                <a:solidFill>
                  <a:schemeClr val="accent1">
                    <a:lumMod val="40000"/>
                    <a:lumOff val="60000"/>
                  </a:schemeClr>
                </a:solidFill>
              </a:rPr>
              <a:t>cURL can be used as a way to manually test and interact with REST APIs</a:t>
            </a:r>
            <a:r>
              <a:rPr lang="en-US" sz="3200" dirty="0"/>
              <a:t>, but they are fundamentally different things—one is a </a:t>
            </a:r>
            <a:r>
              <a:rPr lang="en-US" sz="3200" dirty="0">
                <a:solidFill>
                  <a:schemeClr val="accent1">
                    <a:lumMod val="40000"/>
                    <a:lumOff val="60000"/>
                  </a:schemeClr>
                </a:solidFill>
              </a:rPr>
              <a:t>tool</a:t>
            </a:r>
            <a:r>
              <a:rPr lang="en-US" sz="3200" dirty="0"/>
              <a:t>, and the other is a </a:t>
            </a:r>
            <a:r>
              <a:rPr lang="en-US" sz="3200" dirty="0">
                <a:solidFill>
                  <a:schemeClr val="accent1">
                    <a:lumMod val="40000"/>
                    <a:lumOff val="60000"/>
                  </a:schemeClr>
                </a:solidFill>
              </a:rPr>
              <a:t>set of principles for building web services</a:t>
            </a:r>
            <a:r>
              <a:rPr lang="en-US" sz="3200" dirty="0"/>
              <a:t>.</a:t>
            </a:r>
          </a:p>
        </p:txBody>
      </p:sp>
    </p:spTree>
    <p:extLst>
      <p:ext uri="{BB962C8B-B14F-4D97-AF65-F5344CB8AC3E}">
        <p14:creationId xmlns:p14="http://schemas.microsoft.com/office/powerpoint/2010/main" val="9787448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CA428-DE18-EEED-7246-DEC02319BC0E}"/>
              </a:ext>
            </a:extLst>
          </p:cNvPr>
          <p:cNvSpPr>
            <a:spLocks noGrp="1"/>
          </p:cNvSpPr>
          <p:nvPr>
            <p:ph type="title"/>
          </p:nvPr>
        </p:nvSpPr>
        <p:spPr>
          <a:xfrm>
            <a:off x="1163471" y="16042"/>
            <a:ext cx="10131425" cy="1086329"/>
          </a:xfrm>
        </p:spPr>
        <p:txBody>
          <a:bodyPr/>
          <a:lstStyle/>
          <a:p>
            <a:pPr algn="ctr"/>
            <a:r>
              <a:rPr lang="en-US" cap="none" dirty="0">
                <a:latin typeface="Cisco Sans" panose="020B0503020201020303" pitchFamily="34" charset="0"/>
              </a:rPr>
              <a:t>Basic Postman Walkthrough</a:t>
            </a:r>
          </a:p>
        </p:txBody>
      </p:sp>
      <p:sp>
        <p:nvSpPr>
          <p:cNvPr id="10" name="TextBox 9">
            <a:extLst>
              <a:ext uri="{FF2B5EF4-FFF2-40B4-BE49-F238E27FC236}">
                <a16:creationId xmlns:a16="http://schemas.microsoft.com/office/drawing/2014/main" id="{D1C78960-7170-F8EB-AFA0-C772606F099B}"/>
              </a:ext>
            </a:extLst>
          </p:cNvPr>
          <p:cNvSpPr txBox="1"/>
          <p:nvPr/>
        </p:nvSpPr>
        <p:spPr>
          <a:xfrm>
            <a:off x="401052" y="1228397"/>
            <a:ext cx="11790948" cy="4401205"/>
          </a:xfrm>
          <a:prstGeom prst="rect">
            <a:avLst/>
          </a:prstGeom>
          <a:noFill/>
        </p:spPr>
        <p:txBody>
          <a:bodyPr wrap="square">
            <a:spAutoFit/>
          </a:bodyPr>
          <a:lstStyle/>
          <a:p>
            <a:pPr algn="ctr"/>
            <a:r>
              <a:rPr lang="en-US" sz="2800" dirty="0">
                <a:solidFill>
                  <a:schemeClr val="accent5"/>
                </a:solidFill>
                <a:latin typeface="Cisco Sans" panose="020B0503020201020303" pitchFamily="34" charset="0"/>
                <a:hlinkClick r:id="rId3"/>
              </a:rPr>
              <a:t>https://www.postman.com/alexstev/workspace/wastc-vfdw/</a:t>
            </a:r>
            <a:endParaRPr lang="en-US" sz="2800" dirty="0">
              <a:solidFill>
                <a:schemeClr val="accent5"/>
              </a:solidFill>
              <a:latin typeface="Cisco Sans" panose="020B0503020201020303" pitchFamily="34" charset="0"/>
            </a:endParaRPr>
          </a:p>
          <a:p>
            <a:endParaRPr lang="en-US" sz="2800" dirty="0">
              <a:solidFill>
                <a:schemeClr val="accent5"/>
              </a:solidFill>
              <a:latin typeface="Cisco Sans" panose="020B0503020201020303" pitchFamily="34" charset="0"/>
            </a:endParaRPr>
          </a:p>
          <a:p>
            <a:pPr algn="ctr"/>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This workspace in Postman demonstrates the basic functionality</a:t>
            </a:r>
          </a:p>
          <a:p>
            <a:pPr marL="457200" indent="-457200">
              <a:buFont typeface="Arial" panose="020B0604020202020204" pitchFamily="34" charset="0"/>
              <a:buChar char="•"/>
            </a:pPr>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Postman can be run in a web browser or as a standalone app</a:t>
            </a:r>
          </a:p>
          <a:p>
            <a:pPr marL="457200" indent="-457200">
              <a:buFont typeface="Arial" panose="020B0604020202020204" pitchFamily="34" charset="0"/>
              <a:buChar char="•"/>
            </a:pPr>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It’s pronounced </a:t>
            </a:r>
            <a:r>
              <a:rPr lang="en-US" sz="2800" i="1" dirty="0">
                <a:latin typeface="Cisco Sans" panose="020B0503020201020303" pitchFamily="34" charset="0"/>
              </a:rPr>
              <a:t>Post</a:t>
            </a:r>
            <a:r>
              <a:rPr lang="en-US" sz="2800" dirty="0">
                <a:latin typeface="Cisco Sans" panose="020B0503020201020303" pitchFamily="34" charset="0"/>
              </a:rPr>
              <a:t>man, not Post</a:t>
            </a:r>
            <a:r>
              <a:rPr lang="en-US" sz="2800" i="1" dirty="0">
                <a:latin typeface="Cisco Sans" panose="020B0503020201020303" pitchFamily="34" charset="0"/>
              </a:rPr>
              <a:t>man</a:t>
            </a:r>
          </a:p>
          <a:p>
            <a:pPr marL="457200" indent="-457200">
              <a:buFont typeface="Arial" panose="020B0604020202020204" pitchFamily="34" charset="0"/>
              <a:buChar char="•"/>
            </a:pPr>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Let’s have a look!</a:t>
            </a:r>
          </a:p>
        </p:txBody>
      </p:sp>
    </p:spTree>
    <p:extLst>
      <p:ext uri="{BB962C8B-B14F-4D97-AF65-F5344CB8AC3E}">
        <p14:creationId xmlns:p14="http://schemas.microsoft.com/office/powerpoint/2010/main" val="12173076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a:xfrm>
            <a:off x="1267689" y="3429000"/>
            <a:ext cx="10131427" cy="1468800"/>
          </a:xfrm>
        </p:spPr>
        <p:txBody>
          <a:bodyPr/>
          <a:lstStyle/>
          <a:p>
            <a:pPr algn="ctr"/>
            <a:r>
              <a:rPr lang="en-US" cap="none" dirty="0">
                <a:latin typeface="Cisco Sans" panose="020B0503020201020303" pitchFamily="34" charset="0"/>
              </a:rPr>
              <a:t>Questions?</a:t>
            </a:r>
          </a:p>
        </p:txBody>
      </p:sp>
      <p:pic>
        <p:nvPicPr>
          <p:cNvPr id="10" name="Picture 9" descr="Magnifying glass and question mark">
            <a:extLst>
              <a:ext uri="{FF2B5EF4-FFF2-40B4-BE49-F238E27FC236}">
                <a16:creationId xmlns:a16="http://schemas.microsoft.com/office/drawing/2014/main" id="{F277BD52-A490-6D2F-1E72-C88965303197}"/>
              </a:ext>
            </a:extLst>
          </p:cNvPr>
          <p:cNvPicPr>
            <a:picLocks noChangeAspect="1"/>
          </p:cNvPicPr>
          <p:nvPr/>
        </p:nvPicPr>
        <p:blipFill>
          <a:blip r:embed="rId5">
            <a:alphaModFix amt="48000"/>
          </a:blip>
          <a:stretch>
            <a:fillRect/>
          </a:stretch>
        </p:blipFill>
        <p:spPr>
          <a:xfrm>
            <a:off x="3652661" y="568923"/>
            <a:ext cx="5084394" cy="2860077"/>
          </a:xfrm>
          <a:prstGeom prst="rect">
            <a:avLst/>
          </a:prstGeom>
        </p:spPr>
      </p:pic>
    </p:spTree>
    <p:extLst>
      <p:ext uri="{BB962C8B-B14F-4D97-AF65-F5344CB8AC3E}">
        <p14:creationId xmlns:p14="http://schemas.microsoft.com/office/powerpoint/2010/main" val="34683926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a:xfrm>
            <a:off x="824199" y="4700154"/>
            <a:ext cx="10131427" cy="1468800"/>
          </a:xfrm>
        </p:spPr>
        <p:txBody>
          <a:bodyPr>
            <a:normAutofit fontScale="90000"/>
          </a:bodyPr>
          <a:lstStyle/>
          <a:p>
            <a:pPr algn="ctr"/>
            <a:r>
              <a:rPr lang="en-US" cap="none" dirty="0">
                <a:latin typeface="Cisco Sans" panose="020B0503020201020303" pitchFamily="34" charset="0"/>
              </a:rPr>
              <a:t>Thank you!</a:t>
            </a:r>
            <a:br>
              <a:rPr lang="en-US" cap="none" dirty="0">
                <a:latin typeface="Cisco Sans" panose="020B0503020201020303" pitchFamily="34" charset="0"/>
              </a:rPr>
            </a:br>
            <a:br>
              <a:rPr lang="en-US" cap="none" dirty="0">
                <a:latin typeface="Cisco Sans" panose="020B0503020201020303" pitchFamily="34" charset="0"/>
              </a:rPr>
            </a:br>
            <a:r>
              <a:rPr lang="en-US" cap="none" dirty="0">
                <a:latin typeface="Cisco Sans" panose="020B0503020201020303" pitchFamily="34" charset="0"/>
              </a:rPr>
              <a:t>The Lab will be next.</a:t>
            </a:r>
          </a:p>
        </p:txBody>
      </p:sp>
      <p:pic>
        <p:nvPicPr>
          <p:cNvPr id="12290" name="Picture 2" descr="Image">
            <a:extLst>
              <a:ext uri="{FF2B5EF4-FFF2-40B4-BE49-F238E27FC236}">
                <a16:creationId xmlns:a16="http://schemas.microsoft.com/office/drawing/2014/main" id="{7F1E9B48-BF62-E80B-BE04-54B23CDD84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1166" y="485018"/>
            <a:ext cx="3657491" cy="3657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993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917398" y="146756"/>
            <a:ext cx="10131425" cy="1456267"/>
          </a:xfrm>
        </p:spPr>
        <p:txBody>
          <a:bodyPr/>
          <a:lstStyle/>
          <a:p>
            <a:pPr algn="ctr"/>
            <a:r>
              <a:rPr lang="en-US" cap="none" dirty="0">
                <a:solidFill>
                  <a:schemeClr val="accent1">
                    <a:lumMod val="40000"/>
                    <a:lumOff val="60000"/>
                  </a:schemeClr>
                </a:solidFill>
                <a:latin typeface="Cisco Sans" panose="020B0503020201020303" pitchFamily="34" charset="0"/>
              </a:rPr>
              <a:t>How cURL is related to REST APIs</a:t>
            </a:r>
          </a:p>
        </p:txBody>
      </p:sp>
      <p:sp>
        <p:nvSpPr>
          <p:cNvPr id="4" name="TextBox 3">
            <a:extLst>
              <a:ext uri="{FF2B5EF4-FFF2-40B4-BE49-F238E27FC236}">
                <a16:creationId xmlns:a16="http://schemas.microsoft.com/office/drawing/2014/main" id="{8BF6DD1F-5753-9002-4E0D-526A011B1F44}"/>
              </a:ext>
            </a:extLst>
          </p:cNvPr>
          <p:cNvSpPr txBox="1"/>
          <p:nvPr/>
        </p:nvSpPr>
        <p:spPr>
          <a:xfrm>
            <a:off x="338667" y="1762332"/>
            <a:ext cx="11288889" cy="3785652"/>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accent1">
                    <a:lumMod val="40000"/>
                    <a:lumOff val="60000"/>
                  </a:schemeClr>
                </a:solidFill>
                <a:latin typeface="Cisco Sans" panose="020B0503020201020303" pitchFamily="34" charset="0"/>
              </a:rPr>
              <a:t>HTTP Verbs</a:t>
            </a:r>
            <a:r>
              <a:rPr lang="en-US" sz="2000" dirty="0">
                <a:latin typeface="Cisco Sans" panose="020B0503020201020303" pitchFamily="34" charset="0"/>
              </a:rPr>
              <a:t>: curl can specify HTTP methods through command-line options like -X GET or -X POST, which correspond to the operations you would perform with a REST API.</a:t>
            </a:r>
          </a:p>
          <a:p>
            <a:pPr marL="285750" indent="-285750">
              <a:buFont typeface="Arial" panose="020B0604020202020204" pitchFamily="34" charset="0"/>
              <a:buChar char="•"/>
            </a:pPr>
            <a:endParaRPr lang="en-US" sz="2000" dirty="0">
              <a:latin typeface="Cisco Sans" panose="020B0503020201020303" pitchFamily="34" charset="0"/>
            </a:endParaRPr>
          </a:p>
          <a:p>
            <a:pPr marL="285750" indent="-285750">
              <a:buFont typeface="Arial" panose="020B0604020202020204" pitchFamily="34" charset="0"/>
              <a:buChar char="•"/>
            </a:pPr>
            <a:r>
              <a:rPr lang="en-US" sz="2000" dirty="0">
                <a:solidFill>
                  <a:schemeClr val="accent1">
                    <a:lumMod val="40000"/>
                    <a:lumOff val="60000"/>
                  </a:schemeClr>
                </a:solidFill>
                <a:latin typeface="Cisco Sans" panose="020B0503020201020303" pitchFamily="34" charset="0"/>
              </a:rPr>
              <a:t>Data Formats</a:t>
            </a:r>
            <a:r>
              <a:rPr lang="en-US" sz="2000" dirty="0">
                <a:latin typeface="Cisco Sans" panose="020B0503020201020303" pitchFamily="34" charset="0"/>
              </a:rPr>
              <a:t>: curl can send and receive data in different formats. For instance, to work with a REST API that communicates with JSON, you can include JSON-formatted data in your curl command and set the appropriate headers (e.g., Content-Type: application/json).</a:t>
            </a:r>
          </a:p>
          <a:p>
            <a:pPr marL="285750" indent="-285750">
              <a:buFont typeface="Arial" panose="020B0604020202020204" pitchFamily="34" charset="0"/>
              <a:buChar char="•"/>
            </a:pPr>
            <a:endParaRPr lang="en-US" sz="2000" dirty="0">
              <a:latin typeface="Cisco Sans" panose="020B0503020201020303" pitchFamily="34" charset="0"/>
            </a:endParaRPr>
          </a:p>
          <a:p>
            <a:pPr marL="285750" indent="-285750">
              <a:buFont typeface="Arial" panose="020B0604020202020204" pitchFamily="34" charset="0"/>
              <a:buChar char="•"/>
            </a:pPr>
            <a:r>
              <a:rPr lang="en-US" sz="2000" dirty="0">
                <a:solidFill>
                  <a:schemeClr val="accent1">
                    <a:lumMod val="40000"/>
                    <a:lumOff val="60000"/>
                  </a:schemeClr>
                </a:solidFill>
                <a:latin typeface="Cisco Sans" panose="020B0503020201020303" pitchFamily="34" charset="0"/>
              </a:rPr>
              <a:t>Headers</a:t>
            </a:r>
            <a:r>
              <a:rPr lang="en-US" sz="2000" dirty="0">
                <a:latin typeface="Cisco Sans" panose="020B0503020201020303" pitchFamily="34" charset="0"/>
              </a:rPr>
              <a:t>: curl allows you to set HTTP headers with the -H flag, which is often necessary for REST API interactions, such as specifying content types or providing authentication tokens.</a:t>
            </a:r>
          </a:p>
          <a:p>
            <a:pPr marL="285750" indent="-285750">
              <a:buFont typeface="Arial" panose="020B0604020202020204" pitchFamily="34" charset="0"/>
              <a:buChar char="•"/>
            </a:pPr>
            <a:endParaRPr lang="en-US" sz="2000" dirty="0">
              <a:latin typeface="Cisco Sans" panose="020B0503020201020303" pitchFamily="34" charset="0"/>
            </a:endParaRPr>
          </a:p>
          <a:p>
            <a:pPr marL="285750" indent="-285750">
              <a:buFont typeface="Arial" panose="020B0604020202020204" pitchFamily="34" charset="0"/>
              <a:buChar char="•"/>
            </a:pPr>
            <a:r>
              <a:rPr lang="en-US" sz="2000" dirty="0">
                <a:solidFill>
                  <a:schemeClr val="accent1">
                    <a:lumMod val="40000"/>
                    <a:lumOff val="60000"/>
                  </a:schemeClr>
                </a:solidFill>
                <a:latin typeface="Cisco Sans" panose="020B0503020201020303" pitchFamily="34" charset="0"/>
              </a:rPr>
              <a:t>URLs</a:t>
            </a:r>
            <a:r>
              <a:rPr lang="en-US" sz="2000" dirty="0">
                <a:latin typeface="Cisco Sans" panose="020B0503020201020303" pitchFamily="34" charset="0"/>
              </a:rPr>
              <a:t>: REST APIs use URLs to identify resources. curl uses URLs as the target for its operations, just like REST API clients do.</a:t>
            </a:r>
          </a:p>
        </p:txBody>
      </p:sp>
    </p:spTree>
    <p:extLst>
      <p:ext uri="{BB962C8B-B14F-4D97-AF65-F5344CB8AC3E}">
        <p14:creationId xmlns:p14="http://schemas.microsoft.com/office/powerpoint/2010/main" val="634109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a:xfrm>
            <a:off x="1030286" y="0"/>
            <a:ext cx="10131427" cy="925689"/>
          </a:xfrm>
        </p:spPr>
        <p:txBody>
          <a:bodyPr/>
          <a:lstStyle/>
          <a:p>
            <a:pPr algn="ctr"/>
            <a:r>
              <a:rPr lang="en-US" cap="none" dirty="0">
                <a:latin typeface="Cisco Sans" panose="020B0503020201020303" pitchFamily="34" charset="0"/>
              </a:rPr>
              <a:t>API Basics</a:t>
            </a:r>
          </a:p>
        </p:txBody>
      </p:sp>
      <p:pic>
        <p:nvPicPr>
          <p:cNvPr id="4098" name="Picture 2" descr="API Security has improved and advanced with Artificial Intelligence">
            <a:extLst>
              <a:ext uri="{FF2B5EF4-FFF2-40B4-BE49-F238E27FC236}">
                <a16:creationId xmlns:a16="http://schemas.microsoft.com/office/drawing/2014/main" id="{9AB7B36D-4B63-0887-924B-96DCA7C38535}"/>
              </a:ext>
            </a:extLst>
          </p:cNvPr>
          <p:cNvPicPr>
            <a:picLocks noChangeAspect="1" noChangeArrowheads="1"/>
          </p:cNvPicPr>
          <p:nvPr/>
        </p:nvPicPr>
        <p:blipFill>
          <a:blip r:embed="rId5">
            <a:alphaModFix amt="78000"/>
            <a:extLst>
              <a:ext uri="{28A0092B-C50C-407E-A947-70E740481C1C}">
                <a14:useLocalDpi xmlns:a14="http://schemas.microsoft.com/office/drawing/2010/main" val="0"/>
              </a:ext>
            </a:extLst>
          </a:blip>
          <a:srcRect/>
          <a:stretch>
            <a:fillRect/>
          </a:stretch>
        </p:blipFill>
        <p:spPr bwMode="auto">
          <a:xfrm>
            <a:off x="2389716" y="1171221"/>
            <a:ext cx="7412567" cy="4941711"/>
          </a:xfrm>
          <a:prstGeom prst="rect">
            <a:avLst/>
          </a:prstGeom>
          <a:noFill/>
          <a:scene3d>
            <a:camera prst="orthographicFront"/>
            <a:lightRig rig="threePt" dir="t"/>
          </a:scene3d>
          <a:sp3d>
            <a:bevelT prst="angle"/>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815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530578" y="0"/>
            <a:ext cx="10131425" cy="1456267"/>
          </a:xfrm>
        </p:spPr>
        <p:txBody>
          <a:bodyPr/>
          <a:lstStyle/>
          <a:p>
            <a:r>
              <a:rPr lang="en-US" dirty="0">
                <a:latin typeface="Cisco Sans" panose="020B0503020201020303" pitchFamily="34" charset="0"/>
              </a:rPr>
              <a:t>API</a:t>
            </a:r>
          </a:p>
        </p:txBody>
      </p:sp>
      <p:sp>
        <p:nvSpPr>
          <p:cNvPr id="4" name="TextBox 3">
            <a:extLst>
              <a:ext uri="{FF2B5EF4-FFF2-40B4-BE49-F238E27FC236}">
                <a16:creationId xmlns:a16="http://schemas.microsoft.com/office/drawing/2014/main" id="{FD5A07A0-81E3-9A5C-117D-91B9ECB8DD68}"/>
              </a:ext>
            </a:extLst>
          </p:cNvPr>
          <p:cNvSpPr txBox="1"/>
          <p:nvPr/>
        </p:nvSpPr>
        <p:spPr>
          <a:xfrm>
            <a:off x="945445" y="1140178"/>
            <a:ext cx="10715977" cy="5324535"/>
          </a:xfrm>
          <a:prstGeom prst="rect">
            <a:avLst/>
          </a:prstGeom>
          <a:noFill/>
        </p:spPr>
        <p:txBody>
          <a:bodyPr wrap="square">
            <a:spAutoFit/>
          </a:bodyPr>
          <a:lstStyle/>
          <a:p>
            <a:pPr marL="457200" indent="-457200">
              <a:buFont typeface="Arial" panose="020B0604020202020204" pitchFamily="34" charset="0"/>
              <a:buChar char="•"/>
            </a:pPr>
            <a:r>
              <a:rPr lang="en-US" sz="2400" dirty="0">
                <a:latin typeface="Cisco Sans" panose="020B0503020201020303" pitchFamily="34" charset="0"/>
              </a:rPr>
              <a:t>An </a:t>
            </a:r>
            <a:r>
              <a:rPr lang="en-US" sz="2400" dirty="0">
                <a:solidFill>
                  <a:schemeClr val="accent1">
                    <a:lumMod val="40000"/>
                    <a:lumOff val="60000"/>
                  </a:schemeClr>
                </a:solidFill>
                <a:latin typeface="Cisco Sans" panose="020B0503020201020303" pitchFamily="34" charset="0"/>
              </a:rPr>
              <a:t>API</a:t>
            </a:r>
            <a:r>
              <a:rPr lang="en-US" sz="2400" dirty="0">
                <a:latin typeface="Cisco Sans" panose="020B0503020201020303" pitchFamily="34" charset="0"/>
              </a:rPr>
              <a:t> is an </a:t>
            </a:r>
            <a:r>
              <a:rPr lang="en-US" sz="2400" dirty="0">
                <a:solidFill>
                  <a:schemeClr val="accent1">
                    <a:lumMod val="40000"/>
                    <a:lumOff val="60000"/>
                  </a:schemeClr>
                </a:solidFill>
                <a:latin typeface="Cisco Sans" panose="020B0503020201020303" pitchFamily="34" charset="0"/>
              </a:rPr>
              <a:t>A</a:t>
            </a:r>
            <a:r>
              <a:rPr lang="en-US" sz="2400" dirty="0">
                <a:latin typeface="Cisco Sans" panose="020B0503020201020303" pitchFamily="34" charset="0"/>
              </a:rPr>
              <a:t>pplication </a:t>
            </a:r>
            <a:r>
              <a:rPr lang="en-US" sz="2400" dirty="0">
                <a:solidFill>
                  <a:schemeClr val="accent1">
                    <a:lumMod val="40000"/>
                    <a:lumOff val="60000"/>
                  </a:schemeClr>
                </a:solidFill>
                <a:latin typeface="Cisco Sans" panose="020B0503020201020303" pitchFamily="34" charset="0"/>
              </a:rPr>
              <a:t>P</a:t>
            </a:r>
            <a:r>
              <a:rPr lang="en-US" sz="2400" dirty="0">
                <a:latin typeface="Cisco Sans" panose="020B0503020201020303" pitchFamily="34" charset="0"/>
              </a:rPr>
              <a:t>rogramming </a:t>
            </a:r>
            <a:r>
              <a:rPr lang="en-US" sz="2400" dirty="0">
                <a:solidFill>
                  <a:schemeClr val="accent1">
                    <a:lumMod val="40000"/>
                    <a:lumOff val="60000"/>
                  </a:schemeClr>
                </a:solidFill>
                <a:latin typeface="Cisco Sans" panose="020B0503020201020303" pitchFamily="34" charset="0"/>
              </a:rPr>
              <a:t>I</a:t>
            </a:r>
            <a:r>
              <a:rPr lang="en-US" sz="2400" dirty="0">
                <a:latin typeface="Cisco Sans" panose="020B0503020201020303" pitchFamily="34" charset="0"/>
              </a:rPr>
              <a:t>nterface. </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latin typeface="Cisco Sans" panose="020B0503020201020303" pitchFamily="34" charset="0"/>
              </a:rPr>
              <a:t>APIs enable two pieces of software to </a:t>
            </a:r>
            <a:r>
              <a:rPr lang="en-US" sz="2400" dirty="0">
                <a:solidFill>
                  <a:schemeClr val="accent1">
                    <a:lumMod val="40000"/>
                    <a:lumOff val="60000"/>
                  </a:schemeClr>
                </a:solidFill>
                <a:latin typeface="Cisco Sans" panose="020B0503020201020303" pitchFamily="34" charset="0"/>
              </a:rPr>
              <a:t>communicate</a:t>
            </a:r>
            <a:r>
              <a:rPr lang="en-US" sz="2400" dirty="0">
                <a:latin typeface="Cisco Sans" panose="020B0503020201020303" pitchFamily="34" charset="0"/>
              </a:rPr>
              <a:t> with each other.</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latin typeface="Cisco Sans" panose="020B0503020201020303" pitchFamily="34" charset="0"/>
              </a:rPr>
              <a:t>To understand any API, </a:t>
            </a:r>
            <a:r>
              <a:rPr lang="en-US" sz="2400" dirty="0">
                <a:solidFill>
                  <a:schemeClr val="accent1">
                    <a:lumMod val="40000"/>
                    <a:lumOff val="60000"/>
                  </a:schemeClr>
                </a:solidFill>
                <a:latin typeface="Cisco Sans" panose="020B0503020201020303" pitchFamily="34" charset="0"/>
              </a:rPr>
              <a:t>start by studying the documentation</a:t>
            </a:r>
            <a:r>
              <a:rPr lang="en-US" sz="2400" dirty="0">
                <a:latin typeface="Cisco Sans" panose="020B0503020201020303" pitchFamily="34" charset="0"/>
              </a:rPr>
              <a:t>.</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latin typeface="Cisco Sans" panose="020B0503020201020303" pitchFamily="34" charset="0"/>
              </a:rPr>
              <a:t>To put together an HTTP request to send to the server, you need to know </a:t>
            </a:r>
            <a:r>
              <a:rPr lang="en-US" sz="2400" dirty="0">
                <a:solidFill>
                  <a:schemeClr val="accent1">
                    <a:lumMod val="40000"/>
                    <a:lumOff val="60000"/>
                  </a:schemeClr>
                </a:solidFill>
                <a:latin typeface="Cisco Sans" panose="020B0503020201020303" pitchFamily="34" charset="0"/>
              </a:rPr>
              <a:t>what the server expects </a:t>
            </a:r>
            <a:r>
              <a:rPr lang="en-US" sz="2400" dirty="0">
                <a:latin typeface="Cisco Sans" panose="020B0503020201020303" pitchFamily="34" charset="0"/>
              </a:rPr>
              <a:t>and at </a:t>
            </a:r>
            <a:r>
              <a:rPr lang="en-US" sz="2400" dirty="0">
                <a:solidFill>
                  <a:schemeClr val="accent1">
                    <a:lumMod val="40000"/>
                    <a:lumOff val="60000"/>
                  </a:schemeClr>
                </a:solidFill>
                <a:latin typeface="Cisco Sans" panose="020B0503020201020303" pitchFamily="34" charset="0"/>
              </a:rPr>
              <a:t>which endpoint</a:t>
            </a:r>
            <a:r>
              <a:rPr lang="en-US" sz="2400" dirty="0">
                <a:latin typeface="Cisco Sans" panose="020B0503020201020303" pitchFamily="34" charset="0"/>
              </a:rPr>
              <a:t>, including the data formats it wants, and any </a:t>
            </a:r>
            <a:r>
              <a:rPr lang="en-US" sz="2400" dirty="0">
                <a:solidFill>
                  <a:schemeClr val="accent1">
                    <a:lumMod val="40000"/>
                    <a:lumOff val="60000"/>
                  </a:schemeClr>
                </a:solidFill>
                <a:latin typeface="Cisco Sans" panose="020B0503020201020303" pitchFamily="34" charset="0"/>
              </a:rPr>
              <a:t>parameters</a:t>
            </a:r>
            <a:r>
              <a:rPr lang="en-US" sz="2400" dirty="0">
                <a:latin typeface="Cisco Sans" panose="020B0503020201020303" pitchFamily="34" charset="0"/>
              </a:rPr>
              <a:t>, optional or required. </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latin typeface="Cisco Sans" panose="020B0503020201020303" pitchFamily="34" charset="0"/>
              </a:rPr>
              <a:t>Parameters often provide </a:t>
            </a:r>
            <a:r>
              <a:rPr lang="en-US" sz="2400" dirty="0">
                <a:solidFill>
                  <a:schemeClr val="accent1">
                    <a:lumMod val="40000"/>
                    <a:lumOff val="60000"/>
                  </a:schemeClr>
                </a:solidFill>
                <a:latin typeface="Cisco Sans" panose="020B0503020201020303" pitchFamily="34" charset="0"/>
              </a:rPr>
              <a:t>details so that you can scope, filter, or clarify a request</a:t>
            </a:r>
            <a:r>
              <a:rPr lang="en-US" sz="2400" dirty="0">
                <a:latin typeface="Cisco Sans" panose="020B0503020201020303" pitchFamily="34" charset="0"/>
              </a:rPr>
              <a:t>. These parameters are usually optional. They can streamline your request or enable you to retrieve information page-by-page.</a:t>
            </a:r>
          </a:p>
          <a:p>
            <a:endParaRPr lang="en-US" sz="2800" dirty="0">
              <a:solidFill>
                <a:schemeClr val="accent1">
                  <a:lumMod val="40000"/>
                  <a:lumOff val="60000"/>
                </a:schemeClr>
              </a:solidFill>
              <a:latin typeface="Cisco Sans" panose="020B0503020201020303" pitchFamily="34" charset="0"/>
            </a:endParaRPr>
          </a:p>
        </p:txBody>
      </p:sp>
      <p:sp>
        <p:nvSpPr>
          <p:cNvPr id="3" name="Left Bracket 2">
            <a:extLst>
              <a:ext uri="{FF2B5EF4-FFF2-40B4-BE49-F238E27FC236}">
                <a16:creationId xmlns:a16="http://schemas.microsoft.com/office/drawing/2014/main" id="{CC6D458B-1379-A54C-4752-0240E5C27CED}"/>
              </a:ext>
            </a:extLst>
          </p:cNvPr>
          <p:cNvSpPr/>
          <p:nvPr/>
        </p:nvSpPr>
        <p:spPr>
          <a:xfrm>
            <a:off x="809978" y="2596445"/>
            <a:ext cx="45719" cy="3341511"/>
          </a:xfrm>
          <a:prstGeom prst="leftBracket">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n w="22225">
                <a:solidFill>
                  <a:schemeClr val="accent2"/>
                </a:solidFill>
                <a:prstDash val="solid"/>
              </a:ln>
              <a:solidFill>
                <a:schemeClr val="accent1">
                  <a:lumMod val="40000"/>
                  <a:lumOff val="60000"/>
                </a:schemeClr>
              </a:solidFill>
            </a:endParaRPr>
          </a:p>
        </p:txBody>
      </p:sp>
    </p:spTree>
    <p:extLst>
      <p:ext uri="{BB962C8B-B14F-4D97-AF65-F5344CB8AC3E}">
        <p14:creationId xmlns:p14="http://schemas.microsoft.com/office/powerpoint/2010/main" val="177005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WASTC2024-vFDW-Template" id="{8174D556-AAEA-0B4A-97ED-BD9C7A179EB6}" vid="{BEDCBDDA-80BF-2249-AB80-8B398E1C82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1909</TotalTime>
  <Words>3401</Words>
  <Application>Microsoft Macintosh PowerPoint</Application>
  <PresentationFormat>Widescreen</PresentationFormat>
  <Paragraphs>396</Paragraphs>
  <Slides>62</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Aptos</vt:lpstr>
      <vt:lpstr>Arial</vt:lpstr>
      <vt:lpstr>Calibri</vt:lpstr>
      <vt:lpstr>Calibri Light</vt:lpstr>
      <vt:lpstr>Cisco Sans</vt:lpstr>
      <vt:lpstr>Helvetica Neue</vt:lpstr>
      <vt:lpstr>Celestial</vt:lpstr>
      <vt:lpstr>Intro to REST APIs</vt:lpstr>
      <vt:lpstr>Agenda</vt:lpstr>
      <vt:lpstr>PowerPoint Presentation</vt:lpstr>
      <vt:lpstr>Oh No!</vt:lpstr>
      <vt:lpstr>cURL to the Rescue!</vt:lpstr>
      <vt:lpstr>cURL is a versatile utility accessible from the command line, designed to communicate with servers via HTTP. It facilitates the transfer of data both to and from a server and supports multiple protocols, among which HTTP and HTTPS are predominantly utilized for interfacing with web APIs.</vt:lpstr>
      <vt:lpstr>How cURL is related to REST APIs</vt:lpstr>
      <vt:lpstr>API Basics</vt:lpstr>
      <vt:lpstr>API</vt:lpstr>
      <vt:lpstr>Base URLs https://developer.cisco.com/docs/service-apis/services-apis-base-urls/  API Features https://developer.cisco.com/docs/service-apis/general-api-features/#general-api-features </vt:lpstr>
      <vt:lpstr>Getting Started https://developer.cisco.com/meraki/api-v1/getting-started/#getting-started   </vt:lpstr>
      <vt:lpstr>Getting Started https://developer.cisco.com/docs/nexus-dashboard-fabric-controller/12-2-1/getting-started/#getting-started   </vt:lpstr>
      <vt:lpstr>Evolution of Web Services: SOAP vs. REST</vt:lpstr>
      <vt:lpstr>SOAP vs. REST</vt:lpstr>
      <vt:lpstr>Transition from SOAP to REST</vt:lpstr>
      <vt:lpstr>Why REST has gained in popularity:  simplicity &amp; performance</vt:lpstr>
      <vt:lpstr>PowerPoint Presentation</vt:lpstr>
      <vt:lpstr>      REST Explained</vt:lpstr>
      <vt:lpstr>REST</vt:lpstr>
      <vt:lpstr>REST is a client-server architecture…  </vt:lpstr>
      <vt:lpstr>Client-Server Architecture</vt:lpstr>
      <vt:lpstr> REST is stateless…  </vt:lpstr>
      <vt:lpstr>Stateless vs. Stateful</vt:lpstr>
      <vt:lpstr> REST is cacheable.  </vt:lpstr>
      <vt:lpstr> REST provides a uniform interface between components.  </vt:lpstr>
      <vt:lpstr> REST is a layered system.  </vt:lpstr>
      <vt:lpstr> REST optionally provides  code-on-demand.  </vt:lpstr>
      <vt:lpstr>REST Data Formats</vt:lpstr>
      <vt:lpstr>REST Data Formats</vt:lpstr>
      <vt:lpstr>REST Data Formats</vt:lpstr>
      <vt:lpstr>REST Data Formats</vt:lpstr>
      <vt:lpstr>HTTP Methods</vt:lpstr>
      <vt:lpstr>HTTP Methods</vt:lpstr>
      <vt:lpstr>HTTP Methods</vt:lpstr>
      <vt:lpstr>Consuming a REST API</vt:lpstr>
      <vt:lpstr>Consuming a REST API -  Overview</vt:lpstr>
      <vt:lpstr>Making a Request -  The Components</vt:lpstr>
      <vt:lpstr>Handling Responses</vt:lpstr>
      <vt:lpstr>Categories of Status Codes</vt:lpstr>
      <vt:lpstr>Common Status Codes</vt:lpstr>
      <vt:lpstr>Common Status Codes (continued)</vt:lpstr>
      <vt:lpstr>Designing RESTful APIs</vt:lpstr>
      <vt:lpstr>Design Principles for RESTful APIs</vt:lpstr>
      <vt:lpstr>REST API Naming Conventions and Best Practices</vt:lpstr>
      <vt:lpstr>Use Nouns to represent resources / Not Verbs</vt:lpstr>
      <vt:lpstr>Use Pluralized Nouns for resources</vt:lpstr>
      <vt:lpstr>Use hyphens (-) to improve the readability of URIs</vt:lpstr>
      <vt:lpstr>Use forward slashes (/) for hierarchy  but not trailing forward slash (/)</vt:lpstr>
      <vt:lpstr>Avoid using file extensions</vt:lpstr>
      <vt:lpstr>Version your APIs</vt:lpstr>
      <vt:lpstr>Use query component to filter URI collection</vt:lpstr>
      <vt:lpstr>Security in REST APIs</vt:lpstr>
      <vt:lpstr>Securing RESTful APIs</vt:lpstr>
      <vt:lpstr>Securing RESTful APIs</vt:lpstr>
      <vt:lpstr>Best Practices for REST APIs</vt:lpstr>
      <vt:lpstr>Best Practices in REST API Development</vt:lpstr>
      <vt:lpstr>Best Practices in REST API Development</vt:lpstr>
      <vt:lpstr>Using Postman</vt:lpstr>
      <vt:lpstr>Using Postman</vt:lpstr>
      <vt:lpstr>Basic Postman Walkthrough</vt:lpstr>
      <vt:lpstr>Questions?</vt:lpstr>
      <vt:lpstr>Thank you!  The Lab will be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Alexander Stevenson (alexstev)</dc:creator>
  <cp:lastModifiedBy>Alexander Stevenson (alexstev)</cp:lastModifiedBy>
  <cp:revision>90</cp:revision>
  <dcterms:created xsi:type="dcterms:W3CDTF">2024-05-14T13:09:48Z</dcterms:created>
  <dcterms:modified xsi:type="dcterms:W3CDTF">2024-06-11T14:21:41Z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189e4fd-a2fa-47bf-9b21-17f706ee2968_Enabled">
    <vt:lpwstr>true</vt:lpwstr>
  </property>
  <property fmtid="{D5CDD505-2E9C-101B-9397-08002B2CF9AE}" pid="3" name="MSIP_Label_a189e4fd-a2fa-47bf-9b21-17f706ee2968_SetDate">
    <vt:lpwstr>2024-06-11T14:21:36Z</vt:lpwstr>
  </property>
  <property fmtid="{D5CDD505-2E9C-101B-9397-08002B2CF9AE}" pid="4" name="MSIP_Label_a189e4fd-a2fa-47bf-9b21-17f706ee2968_Method">
    <vt:lpwstr>Privileged</vt:lpwstr>
  </property>
  <property fmtid="{D5CDD505-2E9C-101B-9397-08002B2CF9AE}" pid="5" name="MSIP_Label_a189e4fd-a2fa-47bf-9b21-17f706ee2968_Name">
    <vt:lpwstr>Cisco Public Label</vt:lpwstr>
  </property>
  <property fmtid="{D5CDD505-2E9C-101B-9397-08002B2CF9AE}" pid="6" name="MSIP_Label_a189e4fd-a2fa-47bf-9b21-17f706ee2968_SiteId">
    <vt:lpwstr>5ae1af62-9505-4097-a69a-c1553ef7840e</vt:lpwstr>
  </property>
  <property fmtid="{D5CDD505-2E9C-101B-9397-08002B2CF9AE}" pid="7" name="MSIP_Label_a189e4fd-a2fa-47bf-9b21-17f706ee2968_ActionId">
    <vt:lpwstr>034ce56f-e3f2-4757-8803-c857de6e286e</vt:lpwstr>
  </property>
  <property fmtid="{D5CDD505-2E9C-101B-9397-08002B2CF9AE}" pid="8" name="MSIP_Label_a189e4fd-a2fa-47bf-9b21-17f706ee2968_ContentBits">
    <vt:lpwstr>2</vt:lpwstr>
  </property>
  <property fmtid="{D5CDD505-2E9C-101B-9397-08002B2CF9AE}" pid="9" name="ClassificationContentMarkingFooterLocations">
    <vt:lpwstr>Celestial:9</vt:lpwstr>
  </property>
  <property fmtid="{D5CDD505-2E9C-101B-9397-08002B2CF9AE}" pid="10" name="ClassificationContentMarkingFooterText">
    <vt:lpwstr>-</vt:lpwstr>
  </property>
</Properties>
</file>